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2"/>
  </p:notesMasterIdLst>
  <p:sldIdLst>
    <p:sldId id="271" r:id="rId2"/>
    <p:sldId id="439" r:id="rId3"/>
    <p:sldId id="440" r:id="rId4"/>
    <p:sldId id="468" r:id="rId5"/>
    <p:sldId id="331" r:id="rId6"/>
    <p:sldId id="336" r:id="rId7"/>
    <p:sldId id="337" r:id="rId8"/>
    <p:sldId id="338" r:id="rId9"/>
    <p:sldId id="301" r:id="rId10"/>
    <p:sldId id="299" r:id="rId11"/>
    <p:sldId id="303" r:id="rId12"/>
    <p:sldId id="469" r:id="rId13"/>
    <p:sldId id="270" r:id="rId14"/>
    <p:sldId id="273" r:id="rId15"/>
    <p:sldId id="272" r:id="rId16"/>
    <p:sldId id="277" r:id="rId17"/>
    <p:sldId id="278" r:id="rId18"/>
    <p:sldId id="274" r:id="rId19"/>
    <p:sldId id="465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z-Cyrl-A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2E407-5D74-4D67-A379-E9B41DEEBEE5}" type="datetimeFigureOut">
              <a:rPr lang="az-Cyrl-AZ" smtClean="0"/>
              <a:t>17.03.2022</a:t>
            </a:fld>
            <a:endParaRPr lang="az-Cyrl-A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z-Cyrl-A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z-Cyrl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z-Cyrl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2EA48-BEC4-4800-8431-A899F17132A4}" type="slidenum">
              <a:rPr lang="az-Cyrl-AZ" smtClean="0"/>
              <a:t>‹#›</a:t>
            </a:fld>
            <a:endParaRPr lang="az-Cyrl-AZ"/>
          </a:p>
        </p:txBody>
      </p:sp>
    </p:spTree>
    <p:extLst>
      <p:ext uri="{BB962C8B-B14F-4D97-AF65-F5344CB8AC3E}">
        <p14:creationId xmlns:p14="http://schemas.microsoft.com/office/powerpoint/2010/main" val="413689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72948745-7EEB-4DBB-AF99-FCEB1BBB0C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fld id="{DB62A1AD-5639-4043-8C3C-6F9E5DFA3CEB}" type="slidenum">
              <a:rPr kumimoji="0" lang="ru-RU" altLang="az-Cyrl-AZ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kumimoji="0" lang="ru-RU" altLang="az-Cyrl-AZ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29EC39E-F53D-4E33-8B99-43A667DFDC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55A65B2-1365-4FEA-800A-4C2F20D62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az-Cyrl-AZ"/>
              <a:t>Главным и общим элементом механизма действия НПВП является угнетение синтеза простагландинов из арахидоновой кислоты путем ингибирования фермента циклооксигеназы.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E3CC15-657A-4EA1-82BE-0E4E71E165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31678-2D35-49BC-9E98-1400F8828314}" type="slidenum">
              <a:rPr lang="ru-RU" altLang="az-Cyrl-AZ"/>
              <a:pPr/>
              <a:t>9</a:t>
            </a:fld>
            <a:endParaRPr lang="ru-RU" altLang="az-Cyrl-AZ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6D3CF9AB-B945-4679-B97E-7ADF6692BE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6D40BBF-8942-44E6-82CE-20824A7AE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az-Cyrl-A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901294-2714-4A06-B626-AD79852ED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B60F6-8130-4597-B05F-D06E652C6993}" type="slidenum">
              <a:rPr lang="ru-RU" altLang="az-Cyrl-AZ"/>
              <a:pPr/>
              <a:t>10</a:t>
            </a:fld>
            <a:endParaRPr lang="ru-RU" altLang="az-Cyrl-AZ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B869E573-C81E-48CA-B5C5-986849BB8D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FD8CA3AB-AF98-4BE5-8AB6-FFED86F7D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az-Cyrl-A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F83970-6841-4CAF-86E2-681C700605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C9C63-1953-4438-9FC4-96CA610C6E0B}" type="slidenum">
              <a:rPr lang="ru-RU" altLang="az-Cyrl-AZ"/>
              <a:pPr/>
              <a:t>11</a:t>
            </a:fld>
            <a:endParaRPr lang="ru-RU" altLang="az-Cyrl-AZ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A375B472-5DEB-4E7B-B7CF-53D265C30C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FC26FEB6-1357-483F-A98B-0F7608C77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az-Cyrl-A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z-Cyrl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2EA48-BEC4-4800-8431-A899F17132A4}" type="slidenum">
              <a:rPr lang="az-Cyrl-AZ" smtClean="0"/>
              <a:t>18</a:t>
            </a:fld>
            <a:endParaRPr lang="az-Cyrl-AZ"/>
          </a:p>
        </p:txBody>
      </p:sp>
    </p:spTree>
    <p:extLst>
      <p:ext uri="{BB962C8B-B14F-4D97-AF65-F5344CB8AC3E}">
        <p14:creationId xmlns:p14="http://schemas.microsoft.com/office/powerpoint/2010/main" val="206350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F986E5-3B57-4A94-8D71-1D29E4C4959F}" type="slidenum">
              <a:rPr lang="ru-RU" altLang="ru-RU" smtClean="0">
                <a:latin typeface="Arial" pitchFamily="34" charset="0"/>
              </a:rPr>
              <a:pPr/>
              <a:t>19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12F5A47-40B4-4B02-9BDB-4705B4B07D13}" type="datetimeFigureOut">
              <a:rPr lang="az-Cyrl-AZ" smtClean="0"/>
              <a:t>17.03.2022</a:t>
            </a:fld>
            <a:endParaRPr lang="az-Cyrl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az-Cyrl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82AD630-E460-48AE-8743-4BB0CB4FAAD8}" type="slidenum">
              <a:rPr lang="az-Cyrl-AZ" smtClean="0"/>
              <a:t>‹#›</a:t>
            </a:fld>
            <a:endParaRPr lang="az-Cyrl-A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92696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5A47-40B4-4B02-9BDB-4705B4B07D13}" type="datetimeFigureOut">
              <a:rPr lang="az-Cyrl-AZ" smtClean="0"/>
              <a:t>17.03.2022</a:t>
            </a:fld>
            <a:endParaRPr lang="az-Cyrl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D630-E460-48AE-8743-4BB0CB4FAAD8}" type="slidenum">
              <a:rPr lang="az-Cyrl-AZ" smtClean="0"/>
              <a:t>‹#›</a:t>
            </a:fld>
            <a:endParaRPr lang="az-Cyrl-AZ"/>
          </a:p>
        </p:txBody>
      </p:sp>
    </p:spTree>
    <p:extLst>
      <p:ext uri="{BB962C8B-B14F-4D97-AF65-F5344CB8AC3E}">
        <p14:creationId xmlns:p14="http://schemas.microsoft.com/office/powerpoint/2010/main" val="112468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5A47-40B4-4B02-9BDB-4705B4B07D13}" type="datetimeFigureOut">
              <a:rPr lang="az-Cyrl-AZ" smtClean="0"/>
              <a:t>17.03.2022</a:t>
            </a:fld>
            <a:endParaRPr lang="az-Cyrl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D630-E460-48AE-8743-4BB0CB4FAAD8}" type="slidenum">
              <a:rPr lang="az-Cyrl-AZ" smtClean="0"/>
              <a:t>‹#›</a:t>
            </a:fld>
            <a:endParaRPr lang="az-Cyrl-AZ"/>
          </a:p>
        </p:txBody>
      </p:sp>
    </p:spTree>
    <p:extLst>
      <p:ext uri="{BB962C8B-B14F-4D97-AF65-F5344CB8AC3E}">
        <p14:creationId xmlns:p14="http://schemas.microsoft.com/office/powerpoint/2010/main" val="240497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2C99-BF28-4A45-8A79-00FBA5A0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40" y="275373"/>
            <a:ext cx="10971720" cy="11419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z-Cyrl-AZ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8B286F9-BA9D-44CF-BE27-87ACA68D148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10140" y="1599592"/>
            <a:ext cx="10971720" cy="4527454"/>
          </a:xfrm>
        </p:spPr>
        <p:txBody>
          <a:bodyPr/>
          <a:lstStyle/>
          <a:p>
            <a:endParaRPr lang="az-Cyrl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7A0ED-6B2F-4941-AE14-0D15861D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141" y="6244485"/>
            <a:ext cx="2845520" cy="477853"/>
          </a:xfrm>
        </p:spPr>
        <p:txBody>
          <a:bodyPr/>
          <a:lstStyle>
            <a:lvl1pPr>
              <a:defRPr/>
            </a:lvl1pPr>
          </a:lstStyle>
          <a:p>
            <a:endParaRPr lang="ru-RU" altLang="az-Cyrl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C0DA-49C4-44E1-9B4E-9DAC63F8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92" y="6244485"/>
            <a:ext cx="3860620" cy="477853"/>
          </a:xfrm>
        </p:spPr>
        <p:txBody>
          <a:bodyPr/>
          <a:lstStyle>
            <a:lvl1pPr>
              <a:defRPr/>
            </a:lvl1pPr>
          </a:lstStyle>
          <a:p>
            <a:endParaRPr lang="ru-RU" altLang="az-Cyrl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2E4D0-B59A-4DC5-8194-E43B9DEF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341" y="6244485"/>
            <a:ext cx="2845520" cy="477853"/>
          </a:xfrm>
        </p:spPr>
        <p:txBody>
          <a:bodyPr/>
          <a:lstStyle>
            <a:lvl1pPr>
              <a:defRPr/>
            </a:lvl1pPr>
          </a:lstStyle>
          <a:p>
            <a:fld id="{3DD502B9-62B9-4621-857C-64969B8A5BD6}" type="slidenum">
              <a:rPr lang="ru-RU" altLang="az-Cyrl-AZ"/>
              <a:pPr/>
              <a:t>‹#›</a:t>
            </a:fld>
            <a:endParaRPr lang="ru-RU" altLang="az-Cyrl-AZ"/>
          </a:p>
        </p:txBody>
      </p:sp>
    </p:spTree>
    <p:extLst>
      <p:ext uri="{BB962C8B-B14F-4D97-AF65-F5344CB8AC3E}">
        <p14:creationId xmlns:p14="http://schemas.microsoft.com/office/powerpoint/2010/main" val="2143212935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5A47-40B4-4B02-9BDB-4705B4B07D13}" type="datetimeFigureOut">
              <a:rPr lang="az-Cyrl-AZ" smtClean="0"/>
              <a:t>17.03.2022</a:t>
            </a:fld>
            <a:endParaRPr lang="az-Cyrl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D630-E460-48AE-8743-4BB0CB4FAAD8}" type="slidenum">
              <a:rPr lang="az-Cyrl-AZ" smtClean="0"/>
              <a:t>‹#›</a:t>
            </a:fld>
            <a:endParaRPr lang="az-Cyrl-AZ"/>
          </a:p>
        </p:txBody>
      </p:sp>
    </p:spTree>
    <p:extLst>
      <p:ext uri="{BB962C8B-B14F-4D97-AF65-F5344CB8AC3E}">
        <p14:creationId xmlns:p14="http://schemas.microsoft.com/office/powerpoint/2010/main" val="330731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2F5A47-40B4-4B02-9BDB-4705B4B07D13}" type="datetimeFigureOut">
              <a:rPr lang="az-Cyrl-AZ" smtClean="0"/>
              <a:t>17.03.2022</a:t>
            </a:fld>
            <a:endParaRPr lang="az-Cyrl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az-Cyrl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2AD630-E460-48AE-8743-4BB0CB4FAAD8}" type="slidenum">
              <a:rPr lang="az-Cyrl-AZ" smtClean="0"/>
              <a:t>‹#›</a:t>
            </a:fld>
            <a:endParaRPr lang="az-Cyrl-A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9762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5A47-40B4-4B02-9BDB-4705B4B07D13}" type="datetimeFigureOut">
              <a:rPr lang="az-Cyrl-AZ" smtClean="0"/>
              <a:t>17.03.2022</a:t>
            </a:fld>
            <a:endParaRPr lang="az-Cyrl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D630-E460-48AE-8743-4BB0CB4FAAD8}" type="slidenum">
              <a:rPr lang="az-Cyrl-AZ" smtClean="0"/>
              <a:t>‹#›</a:t>
            </a:fld>
            <a:endParaRPr lang="az-Cyrl-AZ"/>
          </a:p>
        </p:txBody>
      </p:sp>
    </p:spTree>
    <p:extLst>
      <p:ext uri="{BB962C8B-B14F-4D97-AF65-F5344CB8AC3E}">
        <p14:creationId xmlns:p14="http://schemas.microsoft.com/office/powerpoint/2010/main" val="328801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5A47-40B4-4B02-9BDB-4705B4B07D13}" type="datetimeFigureOut">
              <a:rPr lang="az-Cyrl-AZ" smtClean="0"/>
              <a:t>17.03.2022</a:t>
            </a:fld>
            <a:endParaRPr lang="az-Cyrl-A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D630-E460-48AE-8743-4BB0CB4FAAD8}" type="slidenum">
              <a:rPr lang="az-Cyrl-AZ" smtClean="0"/>
              <a:t>‹#›</a:t>
            </a:fld>
            <a:endParaRPr lang="az-Cyrl-AZ"/>
          </a:p>
        </p:txBody>
      </p:sp>
    </p:spTree>
    <p:extLst>
      <p:ext uri="{BB962C8B-B14F-4D97-AF65-F5344CB8AC3E}">
        <p14:creationId xmlns:p14="http://schemas.microsoft.com/office/powerpoint/2010/main" val="101712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5A47-40B4-4B02-9BDB-4705B4B07D13}" type="datetimeFigureOut">
              <a:rPr lang="az-Cyrl-AZ" smtClean="0"/>
              <a:t>17.03.2022</a:t>
            </a:fld>
            <a:endParaRPr lang="az-Cyrl-A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D630-E460-48AE-8743-4BB0CB4FAAD8}" type="slidenum">
              <a:rPr lang="az-Cyrl-AZ" smtClean="0"/>
              <a:t>‹#›</a:t>
            </a:fld>
            <a:endParaRPr lang="az-Cyrl-AZ"/>
          </a:p>
        </p:txBody>
      </p:sp>
    </p:spTree>
    <p:extLst>
      <p:ext uri="{BB962C8B-B14F-4D97-AF65-F5344CB8AC3E}">
        <p14:creationId xmlns:p14="http://schemas.microsoft.com/office/powerpoint/2010/main" val="28219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5A47-40B4-4B02-9BDB-4705B4B07D13}" type="datetimeFigureOut">
              <a:rPr lang="az-Cyrl-AZ" smtClean="0"/>
              <a:t>17.03.2022</a:t>
            </a:fld>
            <a:endParaRPr lang="az-Cyrl-A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D630-E460-48AE-8743-4BB0CB4FAAD8}" type="slidenum">
              <a:rPr lang="az-Cyrl-AZ" smtClean="0"/>
              <a:t>‹#›</a:t>
            </a:fld>
            <a:endParaRPr lang="az-Cyrl-AZ"/>
          </a:p>
        </p:txBody>
      </p:sp>
    </p:spTree>
    <p:extLst>
      <p:ext uri="{BB962C8B-B14F-4D97-AF65-F5344CB8AC3E}">
        <p14:creationId xmlns:p14="http://schemas.microsoft.com/office/powerpoint/2010/main" val="1976852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2F5A47-40B4-4B02-9BDB-4705B4B07D13}" type="datetimeFigureOut">
              <a:rPr lang="az-Cyrl-AZ" smtClean="0"/>
              <a:t>17.03.2022</a:t>
            </a:fld>
            <a:endParaRPr lang="az-Cyrl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z-Cyrl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2AD630-E460-48AE-8743-4BB0CB4FAAD8}" type="slidenum">
              <a:rPr lang="az-Cyrl-AZ" smtClean="0"/>
              <a:t>‹#›</a:t>
            </a:fld>
            <a:endParaRPr lang="az-Cyrl-A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898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2F5A47-40B4-4B02-9BDB-4705B4B07D13}" type="datetimeFigureOut">
              <a:rPr lang="az-Cyrl-AZ" smtClean="0"/>
              <a:t>17.03.2022</a:t>
            </a:fld>
            <a:endParaRPr lang="az-Cyrl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z-Cyrl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2AD630-E460-48AE-8743-4BB0CB4FAAD8}" type="slidenum">
              <a:rPr lang="az-Cyrl-AZ" smtClean="0"/>
              <a:t>‹#›</a:t>
            </a:fld>
            <a:endParaRPr lang="az-Cyrl-A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545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12F5A47-40B4-4B02-9BDB-4705B4B07D13}" type="datetimeFigureOut">
              <a:rPr lang="az-Cyrl-AZ" smtClean="0"/>
              <a:t>17.03.2022</a:t>
            </a:fld>
            <a:endParaRPr lang="az-Cyrl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az-Cyrl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82AD630-E460-48AE-8743-4BB0CB4FAAD8}" type="slidenum">
              <a:rPr lang="az-Cyrl-AZ" smtClean="0"/>
              <a:t>‹#›</a:t>
            </a:fld>
            <a:endParaRPr lang="az-Cyrl-A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17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tibiotic.ru/rus/all/metod/npvs/npvs.shtml#g14_9" TargetMode="External"/><Relationship Id="rId3" Type="http://schemas.openxmlformats.org/officeDocument/2006/relationships/hyperlink" Target="http://www.antibiotic.ru/rus/all/metod/npvs/npvs.shtml#g14_3" TargetMode="External"/><Relationship Id="rId7" Type="http://schemas.openxmlformats.org/officeDocument/2006/relationships/hyperlink" Target="http://www.antibiotic.ru/rus/all/metod/npvs/npvs.shtml#g14_7" TargetMode="External"/><Relationship Id="rId2" Type="http://schemas.openxmlformats.org/officeDocument/2006/relationships/hyperlink" Target="http://www.antibiotic.ru/rus/all/metod/npvs/npvs.shtml#g14_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ntibiotic.ru/rus/all/metod/npvs/npvs.shtml#g14_6" TargetMode="External"/><Relationship Id="rId5" Type="http://schemas.openxmlformats.org/officeDocument/2006/relationships/hyperlink" Target="http://www.antibiotic.ru/rus/all/metod/npvs/npvs.shtml#g14_4" TargetMode="External"/><Relationship Id="rId10" Type="http://schemas.openxmlformats.org/officeDocument/2006/relationships/hyperlink" Target="http://www.antibiotic.ru/rus/all/metod/npvs/npvs.shtml#g14_21" TargetMode="External"/><Relationship Id="rId4" Type="http://schemas.openxmlformats.org/officeDocument/2006/relationships/hyperlink" Target="http://www.antibiotic.ru/rus/all/metod/npvs/npvs.shtml#g14_2" TargetMode="External"/><Relationship Id="rId9" Type="http://schemas.openxmlformats.org/officeDocument/2006/relationships/hyperlink" Target="http://www.antibiotic.ru/rus/all/metod/npvs/npvs.shtml#g14_2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biotic.ru/rus/all/metod/npvs/npvs.shtml#g15_3" TargetMode="External"/><Relationship Id="rId2" Type="http://schemas.openxmlformats.org/officeDocument/2006/relationships/hyperlink" Target="http://www.antibiotic.ru/rus/all/metod/npvs/npvs.shtml#g15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tibiotic.ru/rus/all/metod/npvs/npvs.shtml#g15_8" TargetMode="External"/><Relationship Id="rId5" Type="http://schemas.openxmlformats.org/officeDocument/2006/relationships/hyperlink" Target="http://www.antibiotic.ru/rus/all/metod/npvs/npvs.shtml#g15_7" TargetMode="External"/><Relationship Id="rId4" Type="http://schemas.openxmlformats.org/officeDocument/2006/relationships/hyperlink" Target="http://www.antibiotic.ru/rus/all/metod/npvs/npvs.shtml#g15_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EFF9-CA01-4672-9AD0-B023640EB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699" y="2769680"/>
            <a:ext cx="8815076" cy="1318640"/>
          </a:xfrm>
        </p:spPr>
        <p:txBody>
          <a:bodyPr/>
          <a:lstStyle/>
          <a:p>
            <a:r>
              <a:rPr lang="az-Latn-AZ" sz="5400" b="1" i="1" dirty="0">
                <a:effectLst>
                  <a:reflection blurRad="6350" stA="55000" endA="300" endPos="45500" dir="5400000" sy="-100000" algn="bl" rotWithShape="0"/>
                </a:effectLst>
              </a:rPr>
              <a:t>Qeyri-steroid iltihab əleyhinə preparatlar</a:t>
            </a:r>
            <a:br>
              <a:rPr lang="az-Latn-AZ" sz="5400" b="1" i="1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az-Latn-AZ" sz="5400" b="1" i="1" dirty="0">
                <a:effectLst>
                  <a:reflection blurRad="6350" stA="55000" endA="300" endPos="45500" dir="5400000" sy="-100000" algn="bl" rotWithShape="0"/>
                </a:effectLst>
              </a:rPr>
              <a:t>(QSİƏP)</a:t>
            </a:r>
            <a:endParaRPr lang="az-Cyrl-AZ" sz="5400" b="1" i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17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955745A-7DA2-4C1E-8003-024BD87EF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475829"/>
          </a:xfrm>
        </p:spPr>
        <p:txBody>
          <a:bodyPr>
            <a:normAutofit/>
          </a:bodyPr>
          <a:lstStyle/>
          <a:p>
            <a:pPr defTabSz="1166317"/>
            <a:r>
              <a:rPr lang="az-Latn-AZ" altLang="az-Cyrl-AZ" sz="2679" b="1" dirty="0">
                <a:solidFill>
                  <a:srgbClr val="A50021"/>
                </a:solidFill>
                <a:latin typeface="Tahoma" panose="020B0604030504040204" pitchFamily="34" charset="0"/>
              </a:rPr>
              <a:t>        QSİƏP-lərin orqanizmə təsir növləri </a:t>
            </a:r>
            <a:endParaRPr lang="uk-UA" altLang="az-Cyrl-AZ" sz="2679" b="1" dirty="0">
              <a:solidFill>
                <a:srgbClr val="A50021"/>
              </a:solidFill>
              <a:latin typeface="Tahoma" panose="020B0604030504040204" pitchFamily="34" charset="0"/>
            </a:endParaRPr>
          </a:p>
        </p:txBody>
      </p:sp>
      <p:sp>
        <p:nvSpPr>
          <p:cNvPr id="80899" name="AutoShape 3">
            <a:extLst>
              <a:ext uri="{FF2B5EF4-FFF2-40B4-BE49-F238E27FC236}">
                <a16:creationId xmlns:a16="http://schemas.microsoft.com/office/drawing/2014/main" id="{FA6F4954-3242-4496-B282-DB1EB4C63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52897"/>
            <a:ext cx="3924064" cy="12958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8775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17550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74738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33513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907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479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051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623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z-Latn-AZ" altLang="az-Cyrl-AZ" sz="2423" b="1" u="sng" dirty="0">
                <a:solidFill>
                  <a:schemeClr val="accent2"/>
                </a:solidFill>
                <a:latin typeface="Tahoma" panose="020B0604030504040204" pitchFamily="34" charset="0"/>
              </a:rPr>
              <a:t>Terapevtik</a:t>
            </a:r>
            <a:endParaRPr lang="ru-RU" altLang="az-Cyrl-AZ" sz="2423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altLang="az-Cyrl-AZ" sz="2423" b="1" dirty="0">
                <a:solidFill>
                  <a:schemeClr val="accent2"/>
                </a:solidFill>
                <a:latin typeface="Tahoma" panose="020B0604030504040204" pitchFamily="34" charset="0"/>
              </a:rPr>
              <a:t>(</a:t>
            </a:r>
            <a:r>
              <a:rPr lang="az-Latn-AZ" altLang="az-Cyrl-AZ" sz="2423" b="1" dirty="0">
                <a:solidFill>
                  <a:schemeClr val="accent2"/>
                </a:solidFill>
                <a:latin typeface="Tahoma" panose="020B0604030504040204" pitchFamily="34" charset="0"/>
              </a:rPr>
              <a:t>müalicəvi</a:t>
            </a:r>
            <a:r>
              <a:rPr lang="ru-RU" altLang="az-Cyrl-AZ" sz="2423" b="1" dirty="0">
                <a:solidFill>
                  <a:schemeClr val="accent2"/>
                </a:solidFill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80900" name="AutoShape 4">
            <a:extLst>
              <a:ext uri="{FF2B5EF4-FFF2-40B4-BE49-F238E27FC236}">
                <a16:creationId xmlns:a16="http://schemas.microsoft.com/office/drawing/2014/main" id="{2DD69AE8-895F-4B86-8954-88F7A01A6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937" y="1125790"/>
            <a:ext cx="3924064" cy="12958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8775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17550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74738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33513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907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479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051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623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z-Latn-AZ" altLang="az-Cyrl-AZ" sz="2423" b="1" u="sng" dirty="0">
                <a:solidFill>
                  <a:srgbClr val="660066"/>
                </a:solidFill>
                <a:latin typeface="Tahoma" panose="020B0604030504040204" pitchFamily="34" charset="0"/>
              </a:rPr>
              <a:t>Arzuolunmayan </a:t>
            </a:r>
          </a:p>
          <a:p>
            <a:pPr algn="ctr"/>
            <a:r>
              <a:rPr lang="ru-RU" altLang="az-Cyrl-AZ" sz="2423" b="1" dirty="0">
                <a:solidFill>
                  <a:srgbClr val="660066"/>
                </a:solidFill>
                <a:latin typeface="Tahoma" panose="020B0604030504040204" pitchFamily="34" charset="0"/>
              </a:rPr>
              <a:t>(</a:t>
            </a:r>
            <a:r>
              <a:rPr lang="az-Latn-AZ" altLang="az-Cyrl-AZ" sz="2423" b="1" dirty="0">
                <a:solidFill>
                  <a:srgbClr val="660066"/>
                </a:solidFill>
                <a:latin typeface="Tahoma" panose="020B0604030504040204" pitchFamily="34" charset="0"/>
              </a:rPr>
              <a:t>əlavə təsirlər</a:t>
            </a:r>
            <a:r>
              <a:rPr lang="ru-RU" altLang="az-Cyrl-AZ" sz="2423" b="1" dirty="0">
                <a:solidFill>
                  <a:srgbClr val="660066"/>
                </a:solidFill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80901" name="AutoShape 5">
            <a:extLst>
              <a:ext uri="{FF2B5EF4-FFF2-40B4-BE49-F238E27FC236}">
                <a16:creationId xmlns:a16="http://schemas.microsoft.com/office/drawing/2014/main" id="{7690199F-F8BF-4AE6-8F4A-7C40A0A0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953" y="4148818"/>
            <a:ext cx="3924064" cy="12958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8775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17550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74738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33513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907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479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051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623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z-Latn-AZ" altLang="az-Cyrl-AZ" sz="2423" b="1" u="sng" dirty="0">
                <a:solidFill>
                  <a:srgbClr val="003300"/>
                </a:solidFill>
                <a:latin typeface="Tahoma" panose="020B0604030504040204" pitchFamily="34" charset="0"/>
              </a:rPr>
              <a:t>Terapevtik</a:t>
            </a:r>
            <a:r>
              <a:rPr lang="ru-RU" altLang="az-Cyrl-AZ" sz="2423" b="1" u="sng" dirty="0">
                <a:solidFill>
                  <a:srgbClr val="003300"/>
                </a:solidFill>
                <a:latin typeface="Tahoma" panose="020B0604030504040204" pitchFamily="34" charset="0"/>
              </a:rPr>
              <a:t>/</a:t>
            </a:r>
          </a:p>
          <a:p>
            <a:pPr algn="ctr"/>
            <a:r>
              <a:rPr lang="az-Latn-AZ" altLang="az-Cyrl-AZ" sz="2423" b="1" u="sng" dirty="0">
                <a:solidFill>
                  <a:srgbClr val="003300"/>
                </a:solidFill>
                <a:latin typeface="Tahoma" panose="020B0604030504040204" pitchFamily="34" charset="0"/>
              </a:rPr>
              <a:t>Arzuolunmayan </a:t>
            </a:r>
            <a:endParaRPr lang="ru-RU" altLang="az-Cyrl-AZ" sz="2423" b="1" dirty="0">
              <a:solidFill>
                <a:srgbClr val="003300"/>
              </a:solidFill>
              <a:latin typeface="Tahoma" panose="020B0604030504040204" pitchFamily="34" charset="0"/>
            </a:endParaRP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F2CD3E42-A54C-4362-89F1-4CB4D13F9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48770"/>
            <a:ext cx="4501133" cy="136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ctr"/>
          <a:lstStyle>
            <a:lvl1pPr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8775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17550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74738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33513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907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479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051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623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altLang="az-Cyrl-AZ" sz="204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az-Latn-AZ" altLang="az-Cyrl-AZ" sz="2041" dirty="0">
                <a:solidFill>
                  <a:schemeClr val="accent2"/>
                </a:solidFill>
                <a:latin typeface="Tahoma" panose="020B0604030504040204" pitchFamily="34" charset="0"/>
              </a:rPr>
              <a:t>iltihab əleyhinə</a:t>
            </a:r>
            <a:r>
              <a:rPr lang="ru-RU" altLang="az-Cyrl-AZ" sz="2041" dirty="0">
                <a:solidFill>
                  <a:schemeClr val="accent2"/>
                </a:solidFill>
                <a:latin typeface="Tahoma" panose="020B0604030504040204" pitchFamily="34" charset="0"/>
              </a:rPr>
              <a:t>;</a:t>
            </a:r>
          </a:p>
          <a:p>
            <a:pPr>
              <a:buFontTx/>
              <a:buChar char="•"/>
            </a:pPr>
            <a:r>
              <a:rPr lang="ru-RU" altLang="az-Cyrl-AZ" sz="204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az-Latn-AZ" altLang="az-Cyrl-AZ" sz="2041" dirty="0">
                <a:solidFill>
                  <a:schemeClr val="accent2"/>
                </a:solidFill>
                <a:latin typeface="Tahoma" panose="020B0604030504040204" pitchFamily="34" charset="0"/>
              </a:rPr>
              <a:t>ağrıkəsici</a:t>
            </a:r>
            <a:r>
              <a:rPr lang="ru-RU" altLang="az-Cyrl-AZ" sz="2041" dirty="0">
                <a:solidFill>
                  <a:schemeClr val="accent2"/>
                </a:solidFill>
                <a:latin typeface="Tahoma" panose="020B0604030504040204" pitchFamily="34" charset="0"/>
              </a:rPr>
              <a:t>;</a:t>
            </a:r>
          </a:p>
          <a:p>
            <a:pPr>
              <a:buFontTx/>
              <a:buChar char="•"/>
            </a:pPr>
            <a:r>
              <a:rPr lang="ru-RU" altLang="az-Cyrl-AZ" sz="204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az-Latn-AZ" altLang="az-Cyrl-AZ" sz="2041" dirty="0">
                <a:solidFill>
                  <a:schemeClr val="accent2"/>
                </a:solidFill>
                <a:latin typeface="Tahoma" panose="020B0604030504040204" pitchFamily="34" charset="0"/>
              </a:rPr>
              <a:t>qızdırmasalıcı</a:t>
            </a:r>
            <a:r>
              <a:rPr lang="ru-RU" altLang="az-Cyrl-AZ" sz="2041" dirty="0">
                <a:solidFill>
                  <a:schemeClr val="accent2"/>
                </a:solidFill>
                <a:latin typeface="Tahoma" panose="020B0604030504040204" pitchFamily="34" charset="0"/>
              </a:rPr>
              <a:t>;</a:t>
            </a:r>
          </a:p>
          <a:p>
            <a:pPr>
              <a:buFontTx/>
              <a:buChar char="•"/>
            </a:pPr>
            <a:r>
              <a:rPr lang="ru-RU" altLang="az-Cyrl-AZ" sz="2041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az-Latn-AZ" altLang="az-Cyrl-AZ" sz="2041" dirty="0">
                <a:solidFill>
                  <a:schemeClr val="accent2"/>
                </a:solidFill>
                <a:latin typeface="Tahoma" panose="020B0604030504040204" pitchFamily="34" charset="0"/>
              </a:rPr>
              <a:t>spazmolitik</a:t>
            </a:r>
            <a:r>
              <a:rPr lang="ru-RU" altLang="az-Cyrl-AZ" sz="2041" dirty="0">
                <a:solidFill>
                  <a:schemeClr val="accent2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BEC32878-C852-4EFD-9261-F8C631F90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085" y="5373821"/>
            <a:ext cx="4499107" cy="115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ctr"/>
          <a:lstStyle>
            <a:lvl1pPr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8775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17550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74738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33513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907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479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051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623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altLang="az-Cyrl-AZ" sz="2041" dirty="0">
                <a:solidFill>
                  <a:srgbClr val="003300"/>
                </a:solidFill>
                <a:latin typeface="Tahoma" panose="020B0604030504040204" pitchFamily="34" charset="0"/>
              </a:rPr>
              <a:t> </a:t>
            </a:r>
            <a:r>
              <a:rPr lang="az-Latn-AZ" altLang="az-Cyrl-AZ" sz="2041" dirty="0">
                <a:solidFill>
                  <a:srgbClr val="003300"/>
                </a:solidFill>
                <a:latin typeface="Tahoma" panose="020B0604030504040204" pitchFamily="34" charset="0"/>
              </a:rPr>
              <a:t>antiaqreqant</a:t>
            </a:r>
            <a:r>
              <a:rPr lang="ru-RU" altLang="az-Cyrl-AZ" sz="2041" dirty="0">
                <a:solidFill>
                  <a:srgbClr val="003300"/>
                </a:solidFill>
                <a:latin typeface="Tahoma" panose="020B0604030504040204" pitchFamily="34" charset="0"/>
              </a:rPr>
              <a:t>;</a:t>
            </a:r>
          </a:p>
          <a:p>
            <a:pPr>
              <a:buFontTx/>
              <a:buChar char="•"/>
            </a:pPr>
            <a:r>
              <a:rPr lang="ru-RU" altLang="az-Cyrl-AZ" sz="2041" dirty="0">
                <a:solidFill>
                  <a:srgbClr val="003300"/>
                </a:solidFill>
                <a:latin typeface="Tahoma" panose="020B0604030504040204" pitchFamily="34" charset="0"/>
              </a:rPr>
              <a:t> </a:t>
            </a:r>
            <a:r>
              <a:rPr lang="az-Latn-AZ" altLang="az-Cyrl-AZ" sz="2041" dirty="0">
                <a:solidFill>
                  <a:srgbClr val="003300"/>
                </a:solidFill>
                <a:latin typeface="Tahoma" panose="020B0604030504040204" pitchFamily="34" charset="0"/>
              </a:rPr>
              <a:t>tokolitik</a:t>
            </a:r>
            <a:r>
              <a:rPr lang="ru-RU" altLang="az-Cyrl-AZ" sz="2041" dirty="0">
                <a:solidFill>
                  <a:srgbClr val="003300"/>
                </a:solidFill>
                <a:latin typeface="Tahoma" panose="020B0604030504040204" pitchFamily="34" charset="0"/>
              </a:rPr>
              <a:t>;</a:t>
            </a:r>
          </a:p>
          <a:p>
            <a:pPr>
              <a:buFontTx/>
              <a:buChar char="•"/>
            </a:pPr>
            <a:r>
              <a:rPr lang="ru-RU" altLang="az-Cyrl-AZ" sz="2041" dirty="0">
                <a:solidFill>
                  <a:srgbClr val="003300"/>
                </a:solidFill>
                <a:latin typeface="Tahoma" panose="020B0604030504040204" pitchFamily="34" charset="0"/>
              </a:rPr>
              <a:t> </a:t>
            </a:r>
            <a:r>
              <a:rPr lang="az-Latn-AZ" altLang="az-Cyrl-AZ" sz="2041" dirty="0">
                <a:solidFill>
                  <a:srgbClr val="003300"/>
                </a:solidFill>
                <a:latin typeface="Tahoma" panose="020B0604030504040204" pitchFamily="34" charset="0"/>
              </a:rPr>
              <a:t>immunodepressiv</a:t>
            </a:r>
            <a:r>
              <a:rPr lang="ru-RU" altLang="az-Cyrl-AZ" sz="2041" dirty="0">
                <a:solidFill>
                  <a:srgbClr val="003300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80904" name="Rectangle 8">
            <a:extLst>
              <a:ext uri="{FF2B5EF4-FFF2-40B4-BE49-F238E27FC236}">
                <a16:creationId xmlns:a16="http://schemas.microsoft.com/office/drawing/2014/main" id="{E6C9C61E-0C5E-4C85-A9B8-4AEE85606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937" y="2565424"/>
            <a:ext cx="3600096" cy="115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ctr"/>
          <a:lstStyle>
            <a:lvl1pPr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8775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17550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74738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33513" algn="l" defTabSz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907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479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051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623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ru-RU" altLang="az-Cyrl-AZ" sz="2041" dirty="0">
                <a:solidFill>
                  <a:srgbClr val="660066"/>
                </a:solidFill>
                <a:latin typeface="Tahoma" panose="020B0604030504040204" pitchFamily="34" charset="0"/>
              </a:rPr>
              <a:t> </a:t>
            </a:r>
            <a:r>
              <a:rPr lang="az-Latn-AZ" altLang="az-Cyrl-AZ" sz="2041" dirty="0">
                <a:solidFill>
                  <a:srgbClr val="660066"/>
                </a:solidFill>
                <a:latin typeface="Tahoma" panose="020B0604030504040204" pitchFamily="34" charset="0"/>
              </a:rPr>
              <a:t>ulserogen</a:t>
            </a:r>
            <a:r>
              <a:rPr lang="ru-RU" altLang="az-Cyrl-AZ" sz="2041" dirty="0">
                <a:solidFill>
                  <a:srgbClr val="660066"/>
                </a:solidFill>
                <a:latin typeface="Tahoma" panose="020B0604030504040204" pitchFamily="34" charset="0"/>
              </a:rPr>
              <a:t>;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altLang="az-Cyrl-AZ" sz="2041" dirty="0">
                <a:solidFill>
                  <a:srgbClr val="660066"/>
                </a:solidFill>
                <a:latin typeface="Tahoma" panose="020B0604030504040204" pitchFamily="34" charset="0"/>
              </a:rPr>
              <a:t> </a:t>
            </a:r>
            <a:r>
              <a:rPr lang="az-Latn-AZ" altLang="az-Cyrl-AZ" sz="2041" dirty="0">
                <a:solidFill>
                  <a:srgbClr val="660066"/>
                </a:solidFill>
                <a:latin typeface="Tahoma" panose="020B0604030504040204" pitchFamily="34" charset="0"/>
              </a:rPr>
              <a:t>hepatoksik</a:t>
            </a:r>
            <a:r>
              <a:rPr lang="ru-RU" altLang="az-Cyrl-AZ" sz="2041" dirty="0">
                <a:solidFill>
                  <a:srgbClr val="660066"/>
                </a:solidFill>
                <a:latin typeface="Tahoma" panose="020B0604030504040204" pitchFamily="34" charset="0"/>
              </a:rPr>
              <a:t>;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altLang="az-Cyrl-AZ" sz="2041" dirty="0">
                <a:solidFill>
                  <a:srgbClr val="660066"/>
                </a:solidFill>
                <a:latin typeface="Tahoma" panose="020B0604030504040204" pitchFamily="34" charset="0"/>
              </a:rPr>
              <a:t> </a:t>
            </a:r>
            <a:r>
              <a:rPr lang="az-Latn-AZ" altLang="az-Cyrl-AZ" sz="2041" dirty="0">
                <a:solidFill>
                  <a:srgbClr val="660066"/>
                </a:solidFill>
                <a:latin typeface="Tahoma" panose="020B0604030504040204" pitchFamily="34" charset="0"/>
              </a:rPr>
              <a:t>nefrotoksik</a:t>
            </a:r>
            <a:r>
              <a:rPr lang="ru-RU" altLang="az-Cyrl-AZ" sz="2041" dirty="0">
                <a:solidFill>
                  <a:srgbClr val="660066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3D875044-696A-45B6-95AE-B4B2C056EB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8017" y="475830"/>
            <a:ext cx="2304223" cy="506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z-Cyrl-AZ" sz="2296"/>
          </a:p>
        </p:txBody>
      </p:sp>
      <p:sp>
        <p:nvSpPr>
          <p:cNvPr id="80906" name="Line 10">
            <a:extLst>
              <a:ext uri="{FF2B5EF4-FFF2-40B4-BE49-F238E27FC236}">
                <a16:creationId xmlns:a16="http://schemas.microsoft.com/office/drawing/2014/main" id="{D5B5DAEC-0434-49E3-93CA-6C2D4AA467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48722"/>
            <a:ext cx="0" cy="360009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z-Cyrl-AZ" sz="2296"/>
          </a:p>
        </p:txBody>
      </p:sp>
      <p:sp>
        <p:nvSpPr>
          <p:cNvPr id="80907" name="Line 11">
            <a:extLst>
              <a:ext uri="{FF2B5EF4-FFF2-40B4-BE49-F238E27FC236}">
                <a16:creationId xmlns:a16="http://schemas.microsoft.com/office/drawing/2014/main" id="{AF13B70D-8305-4681-A000-5AA759199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654" y="475830"/>
            <a:ext cx="2087569" cy="57706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z-Cyrl-AZ" sz="2296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>
            <a:extLst>
              <a:ext uri="{FF2B5EF4-FFF2-40B4-BE49-F238E27FC236}">
                <a16:creationId xmlns:a16="http://schemas.microsoft.com/office/drawing/2014/main" id="{62BCA624-80CA-4FB8-A0C0-62C706031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556" y="1627940"/>
            <a:ext cx="8840280" cy="2958234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2063" indent="688975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8138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59063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984750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441950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899150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356350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813550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uk-UA" altLang="az-Cyrl-AZ" sz="1148" b="1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F2F6BF6-690A-4ADC-895E-FCEE02B56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870" y="1591495"/>
            <a:ext cx="2478075" cy="43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6598" tIns="58299" rIns="116598" bIns="58299">
            <a:spAutoFit/>
          </a:bodyPr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az-Latn-AZ" altLang="az-Cyrl-AZ" sz="2041" b="1" dirty="0">
                <a:solidFill>
                  <a:srgbClr val="A50021"/>
                </a:solidFill>
              </a:rPr>
              <a:t>Araxidon turşusu </a:t>
            </a:r>
            <a:endParaRPr lang="ru-RU" altLang="az-Cyrl-AZ" sz="2041" b="1" dirty="0">
              <a:solidFill>
                <a:srgbClr val="A50021"/>
              </a:solidFill>
            </a:endParaRP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E0A41381-C1E3-421B-9EF7-3E5151688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249" y="2326498"/>
            <a:ext cx="2245639" cy="43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6598" tIns="58299" rIns="116598" bIns="58299">
            <a:spAutoFit/>
          </a:bodyPr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az-Latn-AZ" altLang="az-Cyrl-AZ" sz="2041" b="1" dirty="0">
                <a:solidFill>
                  <a:srgbClr val="FF00FF"/>
                </a:solidFill>
              </a:rPr>
              <a:t>siklooksigenaza</a:t>
            </a:r>
            <a:endParaRPr lang="ru-RU" altLang="az-Cyrl-AZ" sz="2041" b="1" dirty="0">
              <a:solidFill>
                <a:srgbClr val="FF00FF"/>
              </a:solidFill>
            </a:endParaRP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6D5B8641-687A-4DC4-845A-A1D533EFF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009" y="2340671"/>
            <a:ext cx="1118792" cy="43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6598" tIns="58299" rIns="116598" bIns="58299">
            <a:spAutoFit/>
          </a:bodyPr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az-Latn-AZ" altLang="az-Cyrl-AZ" sz="2041" b="1" dirty="0">
                <a:solidFill>
                  <a:srgbClr val="6699FF"/>
                </a:solidFill>
              </a:rPr>
              <a:t>QSİƏP </a:t>
            </a:r>
            <a:endParaRPr lang="ru-RU" altLang="az-Cyrl-AZ" sz="2041" b="1" dirty="0">
              <a:solidFill>
                <a:srgbClr val="6699FF"/>
              </a:solidFill>
            </a:endParaRP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8D05EF6E-E256-4A78-A743-7C551A5AA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203" y="3152616"/>
            <a:ext cx="4166036" cy="105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6598" tIns="58299" rIns="116598" bIns="58299">
            <a:spAutoFit/>
          </a:bodyPr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az-Cyrl-AZ" sz="2041" b="1" dirty="0">
                <a:solidFill>
                  <a:srgbClr val="660066"/>
                </a:solidFill>
              </a:rPr>
              <a:t>↓↓ </a:t>
            </a:r>
            <a:r>
              <a:rPr lang="az-Latn-AZ" altLang="az-Cyrl-AZ" sz="2041" b="1" dirty="0">
                <a:solidFill>
                  <a:srgbClr val="660066"/>
                </a:solidFill>
              </a:rPr>
              <a:t>prostanoidlər </a:t>
            </a:r>
            <a:endParaRPr lang="ru-RU" altLang="az-Cyrl-AZ" sz="2041" b="1" dirty="0">
              <a:solidFill>
                <a:srgbClr val="660066"/>
              </a:solidFill>
            </a:endParaRPr>
          </a:p>
          <a:p>
            <a:pPr algn="ctr"/>
            <a:r>
              <a:rPr lang="ru-RU" altLang="az-Cyrl-AZ" sz="2041" b="1" dirty="0">
                <a:solidFill>
                  <a:srgbClr val="660066"/>
                </a:solidFill>
              </a:rPr>
              <a:t>(↓</a:t>
            </a:r>
            <a:r>
              <a:rPr lang="az-Latn-AZ" altLang="az-Cyrl-AZ" sz="2041" b="1" dirty="0">
                <a:solidFill>
                  <a:srgbClr val="660066"/>
                </a:solidFill>
              </a:rPr>
              <a:t>prostaqlandinlər</a:t>
            </a:r>
            <a:r>
              <a:rPr lang="ru-RU" altLang="az-Cyrl-AZ" sz="2041" b="1" dirty="0">
                <a:solidFill>
                  <a:srgbClr val="660066"/>
                </a:solidFill>
              </a:rPr>
              <a:t>/</a:t>
            </a:r>
            <a:r>
              <a:rPr lang="az-Latn-AZ" altLang="az-Cyrl-AZ" sz="2041" b="1" dirty="0">
                <a:solidFill>
                  <a:srgbClr val="660066"/>
                </a:solidFill>
              </a:rPr>
              <a:t>tromboksan</a:t>
            </a:r>
            <a:r>
              <a:rPr lang="ru-RU" altLang="az-Cyrl-AZ" sz="2041" b="1" dirty="0">
                <a:solidFill>
                  <a:srgbClr val="660066"/>
                </a:solidFill>
              </a:rPr>
              <a:t>)</a:t>
            </a:r>
          </a:p>
          <a:p>
            <a:pPr algn="ctr"/>
            <a:r>
              <a:rPr lang="ru-RU" altLang="az-Cyrl-AZ" sz="2041" b="1" dirty="0"/>
              <a:t> </a:t>
            </a:r>
          </a:p>
        </p:txBody>
      </p:sp>
      <p:sp>
        <p:nvSpPr>
          <p:cNvPr id="84999" name="Line 7">
            <a:extLst>
              <a:ext uri="{FF2B5EF4-FFF2-40B4-BE49-F238E27FC236}">
                <a16:creationId xmlns:a16="http://schemas.microsoft.com/office/drawing/2014/main" id="{42219B78-9826-486D-82B7-27D1110AD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9876" y="1960008"/>
            <a:ext cx="0" cy="1285749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z-Cyrl-AZ" sz="2296"/>
          </a:p>
        </p:txBody>
      </p:sp>
      <p:grpSp>
        <p:nvGrpSpPr>
          <p:cNvPr id="85000" name="Group 8">
            <a:extLst>
              <a:ext uri="{FF2B5EF4-FFF2-40B4-BE49-F238E27FC236}">
                <a16:creationId xmlns:a16="http://schemas.microsoft.com/office/drawing/2014/main" id="{7EF42D22-E308-466F-B7C3-B50003B69320}"/>
              </a:ext>
            </a:extLst>
          </p:cNvPr>
          <p:cNvGrpSpPr>
            <a:grpSpLocks/>
          </p:cNvGrpSpPr>
          <p:nvPr/>
        </p:nvGrpSpPr>
        <p:grpSpPr bwMode="auto">
          <a:xfrm>
            <a:off x="6555631" y="2326497"/>
            <a:ext cx="1745378" cy="550746"/>
            <a:chOff x="2485" y="1149"/>
            <a:chExt cx="862" cy="272"/>
          </a:xfrm>
        </p:grpSpPr>
        <p:sp>
          <p:nvSpPr>
            <p:cNvPr id="85001" name="Line 9">
              <a:extLst>
                <a:ext uri="{FF2B5EF4-FFF2-40B4-BE49-F238E27FC236}">
                  <a16:creationId xmlns:a16="http://schemas.microsoft.com/office/drawing/2014/main" id="{B1FAF267-2441-4549-AE1A-EC55EA491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5" y="1285"/>
              <a:ext cx="862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z-Cyrl-AZ" sz="2296"/>
            </a:p>
          </p:txBody>
        </p:sp>
        <p:sp>
          <p:nvSpPr>
            <p:cNvPr id="85002" name="Line 10">
              <a:extLst>
                <a:ext uri="{FF2B5EF4-FFF2-40B4-BE49-F238E27FC236}">
                  <a16:creationId xmlns:a16="http://schemas.microsoft.com/office/drawing/2014/main" id="{76CAB1E0-1390-49AF-863A-BFE438B94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8" y="1149"/>
              <a:ext cx="181" cy="272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z-Cyrl-AZ" sz="2296"/>
            </a:p>
          </p:txBody>
        </p:sp>
        <p:sp>
          <p:nvSpPr>
            <p:cNvPr id="85003" name="Line 11">
              <a:extLst>
                <a:ext uri="{FF2B5EF4-FFF2-40B4-BE49-F238E27FC236}">
                  <a16:creationId xmlns:a16="http://schemas.microsoft.com/office/drawing/2014/main" id="{9FC70825-7E25-44E4-9B93-4AD244A7AF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3" y="1149"/>
              <a:ext cx="91" cy="272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z-Cyrl-AZ" sz="2296"/>
            </a:p>
          </p:txBody>
        </p:sp>
      </p:grpSp>
      <p:sp>
        <p:nvSpPr>
          <p:cNvPr id="85004" name="Oval 12">
            <a:extLst>
              <a:ext uri="{FF2B5EF4-FFF2-40B4-BE49-F238E27FC236}">
                <a16:creationId xmlns:a16="http://schemas.microsoft.com/office/drawing/2014/main" id="{9BF36E38-8A19-41E5-8C09-A75DE576C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41" y="4622622"/>
            <a:ext cx="3215384" cy="119463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6598" tIns="58299" rIns="116598" bIns="58299" anchor="ctr"/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z-Latn-AZ" altLang="az-Cyrl-AZ" sz="1786" b="1" dirty="0">
                <a:solidFill>
                  <a:srgbClr val="003300"/>
                </a:solidFill>
              </a:rPr>
              <a:t>Nefrotoksiklik </a:t>
            </a:r>
            <a:endParaRPr lang="ru-RU" altLang="az-Cyrl-AZ" sz="1786" b="1" dirty="0">
              <a:solidFill>
                <a:srgbClr val="003300"/>
              </a:solidFill>
            </a:endParaRPr>
          </a:p>
          <a:p>
            <a:pPr algn="ctr"/>
            <a:r>
              <a:rPr lang="az-Latn-AZ" altLang="az-Cyrl-AZ" sz="1786" b="1" dirty="0">
                <a:solidFill>
                  <a:srgbClr val="003300"/>
                </a:solidFill>
              </a:rPr>
              <a:t>Trombositlərin funksiyasının </a:t>
            </a:r>
          </a:p>
          <a:p>
            <a:pPr algn="ctr"/>
            <a:r>
              <a:rPr lang="az-Latn-AZ" altLang="az-Cyrl-AZ" sz="1786" b="1" dirty="0">
                <a:solidFill>
                  <a:srgbClr val="003300"/>
                </a:solidFill>
              </a:rPr>
              <a:t>pozulması </a:t>
            </a:r>
            <a:endParaRPr lang="ru-RU" altLang="az-Cyrl-AZ" sz="1786" b="1" dirty="0">
              <a:solidFill>
                <a:srgbClr val="003300"/>
              </a:solidFill>
            </a:endParaRPr>
          </a:p>
        </p:txBody>
      </p:sp>
      <p:sp>
        <p:nvSpPr>
          <p:cNvPr id="85005" name="Oval 13">
            <a:extLst>
              <a:ext uri="{FF2B5EF4-FFF2-40B4-BE49-F238E27FC236}">
                <a16:creationId xmlns:a16="http://schemas.microsoft.com/office/drawing/2014/main" id="{075C39BA-6327-4C57-BE7D-9D3162679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365" y="5541881"/>
            <a:ext cx="3215384" cy="91723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6598" tIns="58299" rIns="116598" bIns="58299" anchor="ctr"/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z-Latn-AZ" altLang="az-Cyrl-AZ" sz="1786" b="1" dirty="0">
                <a:solidFill>
                  <a:schemeClr val="accent2"/>
                </a:solidFill>
              </a:rPr>
              <a:t>Qastrointestinal </a:t>
            </a:r>
          </a:p>
          <a:p>
            <a:pPr algn="ctr"/>
            <a:r>
              <a:rPr lang="az-Latn-AZ" altLang="az-Cyrl-AZ" sz="1786" b="1" dirty="0">
                <a:solidFill>
                  <a:schemeClr val="accent2"/>
                </a:solidFill>
              </a:rPr>
              <a:t>toksiklik </a:t>
            </a:r>
            <a:endParaRPr lang="ru-RU" altLang="az-Cyrl-AZ" sz="1786" b="1" dirty="0">
              <a:solidFill>
                <a:schemeClr val="accent2"/>
              </a:solidFill>
            </a:endParaRPr>
          </a:p>
        </p:txBody>
      </p:sp>
      <p:sp>
        <p:nvSpPr>
          <p:cNvPr id="85006" name="Oval 14">
            <a:extLst>
              <a:ext uri="{FF2B5EF4-FFF2-40B4-BE49-F238E27FC236}">
                <a16:creationId xmlns:a16="http://schemas.microsoft.com/office/drawing/2014/main" id="{CE790F2E-5311-449D-AC53-16AFA4278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257" y="4531504"/>
            <a:ext cx="3215384" cy="119260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6598" tIns="58299" rIns="116598" bIns="58299" anchor="ctr"/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az-Cyrl-AZ" sz="1786" b="1" dirty="0">
                <a:solidFill>
                  <a:srgbClr val="FF0066"/>
                </a:solidFill>
                <a:cs typeface="Arial" panose="020B0604020202020204" pitchFamily="34" charset="0"/>
              </a:rPr>
              <a:t>↓</a:t>
            </a:r>
            <a:r>
              <a:rPr lang="ru-RU" altLang="az-Cyrl-AZ" sz="1786" b="1" dirty="0">
                <a:solidFill>
                  <a:srgbClr val="FF0066"/>
                </a:solidFill>
              </a:rPr>
              <a:t> </a:t>
            </a:r>
            <a:r>
              <a:rPr lang="az-Latn-AZ" altLang="az-Cyrl-AZ" sz="1786" b="1" dirty="0">
                <a:solidFill>
                  <a:srgbClr val="FF0066"/>
                </a:solidFill>
              </a:rPr>
              <a:t>iltihab, ağrı və qızdırmanın</a:t>
            </a:r>
          </a:p>
          <a:p>
            <a:pPr algn="ctr"/>
            <a:r>
              <a:rPr lang="az-Latn-AZ" altLang="az-Cyrl-AZ" sz="1786" b="1" dirty="0">
                <a:solidFill>
                  <a:srgbClr val="FF0066"/>
                </a:solidFill>
              </a:rPr>
              <a:t> aşağı düşməsi </a:t>
            </a:r>
            <a:endParaRPr lang="ru-RU" altLang="az-Cyrl-AZ" sz="1786" b="1" dirty="0">
              <a:solidFill>
                <a:srgbClr val="FF0066"/>
              </a:solidFill>
            </a:endParaRPr>
          </a:p>
        </p:txBody>
      </p:sp>
      <p:sp>
        <p:nvSpPr>
          <p:cNvPr id="85007" name="Line 15">
            <a:extLst>
              <a:ext uri="{FF2B5EF4-FFF2-40B4-BE49-F238E27FC236}">
                <a16:creationId xmlns:a16="http://schemas.microsoft.com/office/drawing/2014/main" id="{11DCE0B3-E9D4-46F5-896E-8961FB5F44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5620" y="3887618"/>
            <a:ext cx="735002" cy="643887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z-Cyrl-AZ" sz="2296"/>
          </a:p>
        </p:txBody>
      </p:sp>
      <p:sp>
        <p:nvSpPr>
          <p:cNvPr id="85008" name="Line 16">
            <a:extLst>
              <a:ext uri="{FF2B5EF4-FFF2-40B4-BE49-F238E27FC236}">
                <a16:creationId xmlns:a16="http://schemas.microsoft.com/office/drawing/2014/main" id="{941BD78C-49F3-4339-AE22-99E0ED44C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9135" y="3887618"/>
            <a:ext cx="1101492" cy="1470005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z-Cyrl-AZ" sz="2296"/>
          </a:p>
        </p:txBody>
      </p:sp>
      <p:sp>
        <p:nvSpPr>
          <p:cNvPr id="85009" name="Line 17">
            <a:extLst>
              <a:ext uri="{FF2B5EF4-FFF2-40B4-BE49-F238E27FC236}">
                <a16:creationId xmlns:a16="http://schemas.microsoft.com/office/drawing/2014/main" id="{FC40CCC5-B6E5-45FE-B124-3E30CF992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5625" y="3887618"/>
            <a:ext cx="1836494" cy="550746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z-Cyrl-AZ" sz="2296"/>
          </a:p>
        </p:txBody>
      </p:sp>
      <p:sp>
        <p:nvSpPr>
          <p:cNvPr id="85010" name="AutoShape 18">
            <a:extLst>
              <a:ext uri="{FF2B5EF4-FFF2-40B4-BE49-F238E27FC236}">
                <a16:creationId xmlns:a16="http://schemas.microsoft.com/office/drawing/2014/main" id="{2D886222-B032-4DBF-B92B-CFD500F8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240" y="186209"/>
            <a:ext cx="6575244" cy="1542273"/>
          </a:xfrm>
          <a:custGeom>
            <a:avLst/>
            <a:gdLst/>
            <a:ahLst/>
            <a:cxnLst/>
            <a:rect l="0" t="0" r="0" b="0"/>
            <a:pathLst/>
          </a:custGeom>
          <a:gradFill rotWithShape="1">
            <a:gsLst>
              <a:gs pos="0">
                <a:srgbClr val="FF0000">
                  <a:alpha val="62000"/>
                </a:srgb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0988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3563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44550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27125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84325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41525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98725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55925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az-Latn-AZ" altLang="az-Cyrl-AZ" sz="3061" b="1" dirty="0">
                <a:solidFill>
                  <a:srgbClr val="A50021"/>
                </a:solidFill>
                <a:latin typeface="Tahoma" panose="020B0604030504040204" pitchFamily="34" charset="0"/>
              </a:rPr>
              <a:t>Ənənəvi QSİƏP-lərin təsir mexanizmi </a:t>
            </a:r>
            <a:endParaRPr lang="ru-RU" altLang="az-Cyrl-AZ" sz="3061" b="1" dirty="0">
              <a:solidFill>
                <a:srgbClr val="A50021"/>
              </a:solidFill>
              <a:latin typeface="Tahoma" panose="020B0604030504040204" pitchFamily="34" charset="0"/>
            </a:endParaRPr>
          </a:p>
        </p:txBody>
      </p:sp>
      <p:pic>
        <p:nvPicPr>
          <p:cNvPr id="85011" name="Picture 19" descr="j0283055">
            <a:extLst>
              <a:ext uri="{FF2B5EF4-FFF2-40B4-BE49-F238E27FC236}">
                <a16:creationId xmlns:a16="http://schemas.microsoft.com/office/drawing/2014/main" id="{F7ACB5EF-5C29-41FB-A79F-97707C475F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128" y="3336872"/>
            <a:ext cx="1054921" cy="9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EFF9-CA01-4672-9AD0-B023640EB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2123" y="561479"/>
            <a:ext cx="8815076" cy="1318640"/>
          </a:xfrm>
        </p:spPr>
        <p:txBody>
          <a:bodyPr/>
          <a:lstStyle/>
          <a:p>
            <a:r>
              <a:rPr lang="en-US" sz="11500" b="1" i="1" dirty="0">
                <a:effectLst>
                  <a:reflection blurRad="6350" stA="55000" endA="300" endPos="45500" dir="5400000" sy="-100000" algn="bl" rotWithShape="0"/>
                </a:effectLst>
              </a:rPr>
              <a:t>FEBROFID</a:t>
            </a:r>
            <a:endParaRPr lang="az-Cyrl-AZ" sz="8800" b="1" i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E4960-CCD4-445B-9A1B-7EF3E9E62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44" b="26198"/>
          <a:stretch/>
        </p:blipFill>
        <p:spPr>
          <a:xfrm>
            <a:off x="1805813" y="1880119"/>
            <a:ext cx="7646097" cy="3575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8D8997-08CC-46DD-B82E-DF37EAE332D7}"/>
              </a:ext>
            </a:extLst>
          </p:cNvPr>
          <p:cNvSpPr/>
          <p:nvPr/>
        </p:nvSpPr>
        <p:spPr>
          <a:xfrm>
            <a:off x="4779027" y="5521207"/>
            <a:ext cx="3546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2,5% gel 30 q</a:t>
            </a:r>
          </a:p>
        </p:txBody>
      </p:sp>
    </p:spTree>
    <p:extLst>
      <p:ext uri="{BB962C8B-B14F-4D97-AF65-F5344CB8AC3E}">
        <p14:creationId xmlns:p14="http://schemas.microsoft.com/office/powerpoint/2010/main" val="320420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15269-34B9-40EE-B0F6-90F8A6A8E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707" y="651385"/>
            <a:ext cx="3811342" cy="9899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az-Latn-AZ" sz="4800" b="1" dirty="0"/>
              <a:t>Ketoprofen lizin duzu</a:t>
            </a:r>
            <a:endParaRPr lang="az-Latn-AZ" sz="4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D69D3-82F5-4554-838C-F4CBE6B73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44" b="26198"/>
          <a:stretch/>
        </p:blipFill>
        <p:spPr>
          <a:xfrm>
            <a:off x="7283197" y="2966008"/>
            <a:ext cx="4754362" cy="22230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2B976F5-14D2-477E-B897-D1F1424A0FF2}"/>
              </a:ext>
            </a:extLst>
          </p:cNvPr>
          <p:cNvSpPr txBox="1">
            <a:spLocks/>
          </p:cNvSpPr>
          <p:nvPr/>
        </p:nvSpPr>
        <p:spPr>
          <a:xfrm>
            <a:off x="1495249" y="651385"/>
            <a:ext cx="9337591" cy="13062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i="1" dirty="0">
                <a:effectLst>
                  <a:reflection blurRad="6350" stA="55000" endA="300" endPos="45500" dir="5400000" sy="-100000" algn="bl" rotWithShape="0"/>
                </a:effectLst>
              </a:rPr>
              <a:t>FEBROFID</a:t>
            </a:r>
            <a:endParaRPr lang="az-Cyrl-AZ" sz="8800" b="1" i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A2BD6-A65C-43FA-8064-52B57721123D}"/>
              </a:ext>
            </a:extLst>
          </p:cNvPr>
          <p:cNvGrpSpPr/>
          <p:nvPr/>
        </p:nvGrpSpPr>
        <p:grpSpPr>
          <a:xfrm>
            <a:off x="1364693" y="3457378"/>
            <a:ext cx="7357228" cy="3291827"/>
            <a:chOff x="1364693" y="3457378"/>
            <a:chExt cx="7357228" cy="3291827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91E57D0D-75C3-4435-9D5F-2A80C2AE21FB}"/>
                </a:ext>
              </a:extLst>
            </p:cNvPr>
            <p:cNvSpPr txBox="1">
              <a:spLocks/>
            </p:cNvSpPr>
            <p:nvPr/>
          </p:nvSpPr>
          <p:spPr>
            <a:xfrm>
              <a:off x="2584678" y="3594356"/>
              <a:ext cx="3785877" cy="9376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Franklin Gothic Book" panose="020B0503020102020204" pitchFamily="34" charset="0"/>
                <a:buNone/>
              </a:pPr>
              <a:r>
                <a:rPr lang="az-Latn-AZ" sz="48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Tez sorulma</a:t>
              </a:r>
              <a:endParaRPr lang="az-Cyrl-AZ" dirty="0">
                <a:latin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CD2DEA-C540-40CB-9448-6B9D962A1464}"/>
                </a:ext>
              </a:extLst>
            </p:cNvPr>
            <p:cNvSpPr/>
            <p:nvPr/>
          </p:nvSpPr>
          <p:spPr>
            <a:xfrm>
              <a:off x="3949265" y="4632548"/>
              <a:ext cx="312777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z-Latn-AZ" sz="48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Sürətli təsir</a:t>
              </a:r>
              <a:endParaRPr lang="az-Latn-AZ" sz="48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DD0694-FB22-4567-B78E-4F122BC1328B}"/>
                </a:ext>
              </a:extLst>
            </p:cNvPr>
            <p:cNvSpPr/>
            <p:nvPr/>
          </p:nvSpPr>
          <p:spPr>
            <a:xfrm>
              <a:off x="5021997" y="5791116"/>
              <a:ext cx="369992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z-Latn-AZ" sz="48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Rahat istifadə</a:t>
              </a:r>
              <a:endParaRPr lang="az-Latn-AZ" sz="48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78700D-BC82-4208-8124-1620ADEB0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4693" y="3457378"/>
              <a:ext cx="1131591" cy="108899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576408-6AFC-4EC1-A7DB-6611F2160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4678" y="4546372"/>
              <a:ext cx="1131591" cy="108899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1B12C04-7581-42DB-90E2-34F528261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6269" y="5664023"/>
              <a:ext cx="1127858" cy="1085182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330E615-7B15-492A-ADF9-36E6F380D340}"/>
              </a:ext>
            </a:extLst>
          </p:cNvPr>
          <p:cNvSpPr/>
          <p:nvPr/>
        </p:nvSpPr>
        <p:spPr>
          <a:xfrm rot="16200000">
            <a:off x="-1470041" y="3169647"/>
            <a:ext cx="35028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sz="1050" b="1" dirty="0"/>
              <a:t>Cossellu et al 2018;Panerai et al 2012; Porzio et al 1998.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258773-9127-4C1C-8AC3-81BEB7214CC9}"/>
              </a:ext>
            </a:extLst>
          </p:cNvPr>
          <p:cNvSpPr/>
          <p:nvPr/>
        </p:nvSpPr>
        <p:spPr>
          <a:xfrm>
            <a:off x="1371600" y="2003607"/>
            <a:ext cx="6096000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az-Cyrl-AZ" b="1" dirty="0">
                <a:solidFill>
                  <a:schemeClr val="tx2"/>
                </a:solidFill>
              </a:rPr>
              <a:t>Preparatın tərkibində olan təsiredici maddə</a:t>
            </a:r>
            <a:r>
              <a:rPr lang="az-Latn-AZ" b="1" dirty="0">
                <a:solidFill>
                  <a:schemeClr val="tx2"/>
                </a:solidFill>
              </a:rPr>
              <a:t> </a:t>
            </a:r>
            <a:r>
              <a:rPr lang="az-Cyrl-AZ" b="1" dirty="0">
                <a:solidFill>
                  <a:schemeClr val="tx2"/>
                </a:solidFill>
              </a:rPr>
              <a:t>- ketoprofen fenilpropion turşusunun törəməsidir, iltihabəleyhinə və ağrıkəsici təsirə malik </a:t>
            </a:r>
            <a:r>
              <a:rPr lang="az-Latn-AZ" b="1" dirty="0">
                <a:solidFill>
                  <a:schemeClr val="tx2"/>
                </a:solidFill>
              </a:rPr>
              <a:t>QSİƏP-</a:t>
            </a:r>
            <a:r>
              <a:rPr lang="az-Cyrl-AZ" b="1" dirty="0">
                <a:solidFill>
                  <a:schemeClr val="tx2"/>
                </a:solidFill>
              </a:rPr>
              <a:t>l</a:t>
            </a:r>
            <a:r>
              <a:rPr lang="az-Latn-AZ" b="1" dirty="0">
                <a:solidFill>
                  <a:schemeClr val="tx2"/>
                </a:solidFill>
              </a:rPr>
              <a:t>ə</a:t>
            </a:r>
            <a:r>
              <a:rPr lang="az-Cyrl-AZ" b="1" dirty="0">
                <a:solidFill>
                  <a:schemeClr val="tx2"/>
                </a:solidFill>
              </a:rPr>
              <a:t>r qrupuna aiddir. </a:t>
            </a:r>
          </a:p>
        </p:txBody>
      </p:sp>
    </p:spTree>
    <p:extLst>
      <p:ext uri="{BB962C8B-B14F-4D97-AF65-F5344CB8AC3E}">
        <p14:creationId xmlns:p14="http://schemas.microsoft.com/office/powerpoint/2010/main" val="394692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50E8-4DC4-4C2F-8F2D-94D2B812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267" y="4927116"/>
            <a:ext cx="2538736" cy="797767"/>
          </a:xfrm>
        </p:spPr>
        <p:txBody>
          <a:bodyPr>
            <a:noAutofit/>
          </a:bodyPr>
          <a:lstStyle/>
          <a:p>
            <a:r>
              <a:rPr lang="az-Latn-AZ" b="1" i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İLTİHAB</a:t>
            </a:r>
            <a:endParaRPr lang="az-Cyrl-AZ" b="1" i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20C15E-0343-4BF9-9B2A-87B7D9BF5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4696435" y="2714322"/>
            <a:ext cx="2344400" cy="2212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58C38-F48A-4EFF-8E8D-D07240045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735" y="1782926"/>
            <a:ext cx="3517637" cy="1646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6175C3-1F21-46F9-82C1-0A1DE7EAE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85086" y="1926378"/>
            <a:ext cx="2473181" cy="21626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CAB4F-35BD-41A3-A0A7-A2A28807A981}"/>
              </a:ext>
            </a:extLst>
          </p:cNvPr>
          <p:cNvSpPr txBox="1">
            <a:spLocks/>
          </p:cNvSpPr>
          <p:nvPr/>
        </p:nvSpPr>
        <p:spPr>
          <a:xfrm>
            <a:off x="1409374" y="4172901"/>
            <a:ext cx="1517711" cy="797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Latn-AZ" b="1" i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AĞRI</a:t>
            </a:r>
            <a:endParaRPr lang="az-Cyrl-AZ" b="1" i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3FBE13-0941-411E-99E2-AC094CE0915E}"/>
              </a:ext>
            </a:extLst>
          </p:cNvPr>
          <p:cNvSpPr txBox="1">
            <a:spLocks/>
          </p:cNvSpPr>
          <p:nvPr/>
        </p:nvSpPr>
        <p:spPr>
          <a:xfrm>
            <a:off x="797191" y="209111"/>
            <a:ext cx="8547650" cy="2046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z-Latn-AZ" sz="5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BİRBAŞA </a:t>
            </a:r>
          </a:p>
          <a:p>
            <a:pPr algn="ctr"/>
            <a:r>
              <a:rPr lang="en-US" sz="5400" b="1" i="1" dirty="0" err="1">
                <a:effectLst/>
                <a:latin typeface="Calibri" panose="020F0502020204030204" pitchFamily="34" charset="0"/>
              </a:rPr>
              <a:t>i</a:t>
            </a:r>
            <a:r>
              <a:rPr lang="az-Latn-AZ" sz="5400" b="1" i="1" dirty="0">
                <a:effectLst/>
                <a:latin typeface="Calibri" panose="020F0502020204030204" pitchFamily="34" charset="0"/>
              </a:rPr>
              <a:t>ltihab və ağrı ocağına təsir</a:t>
            </a:r>
            <a:endParaRPr lang="az-Cyrl-AZ" sz="5400" b="1" i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A7AFA3-F5EF-4BF1-8E38-ED2B36B9609A}"/>
              </a:ext>
            </a:extLst>
          </p:cNvPr>
          <p:cNvSpPr/>
          <p:nvPr/>
        </p:nvSpPr>
        <p:spPr>
          <a:xfrm rot="16200000">
            <a:off x="-2544037" y="3087438"/>
            <a:ext cx="56509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sz="1050" b="1" dirty="0"/>
              <a:t>ARSN tərəfindən 2018-ci ildə təsdiqlənmiş «Febrofid» dərman vasitəsinin istifadəsi üzrə təlimat.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E1AE4C-A6E0-4895-9061-BC2BF02DE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79004" y="3535948"/>
            <a:ext cx="2344402" cy="22567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3542353-ADC1-4E9D-B038-BC58CE3811CA}"/>
              </a:ext>
            </a:extLst>
          </p:cNvPr>
          <p:cNvSpPr txBox="1">
            <a:spLocks/>
          </p:cNvSpPr>
          <p:nvPr/>
        </p:nvSpPr>
        <p:spPr>
          <a:xfrm>
            <a:off x="8218225" y="5917949"/>
            <a:ext cx="1865960" cy="7977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Latn-AZ" b="1" i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ÖDEM</a:t>
            </a:r>
            <a:endParaRPr lang="az-Cyrl-AZ" b="1" i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8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1B80-FD22-4B40-B9E8-2F3097831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333" y="1957671"/>
            <a:ext cx="3275045" cy="1828800"/>
          </a:xfrm>
        </p:spPr>
        <p:txBody>
          <a:bodyPr>
            <a:normAutofit fontScale="92500" lnSpcReduction="20000"/>
          </a:bodyPr>
          <a:lstStyle/>
          <a:p>
            <a:r>
              <a:rPr lang="az-Latn-AZ" sz="2800" b="1" dirty="0">
                <a:latin typeface="Calibri" panose="020F0502020204030204" pitchFamily="34" charset="0"/>
              </a:rPr>
              <a:t>Bel ağrısı</a:t>
            </a:r>
          </a:p>
          <a:p>
            <a:r>
              <a:rPr lang="az-Latn-AZ" sz="2800" b="1" dirty="0">
                <a:latin typeface="Calibri" panose="020F0502020204030204" pitchFamily="34" charset="0"/>
              </a:rPr>
              <a:t>Oynaq ağrıları  </a:t>
            </a:r>
          </a:p>
          <a:p>
            <a:r>
              <a:rPr lang="az-Latn-AZ" sz="2800" b="1" dirty="0">
                <a:latin typeface="Calibri" panose="020F0502020204030204" pitchFamily="34" charset="0"/>
              </a:rPr>
              <a:t>Əzələ ağrıları</a:t>
            </a:r>
          </a:p>
          <a:p>
            <a:r>
              <a:rPr lang="az-Latn-AZ" sz="2800" b="1" dirty="0">
                <a:latin typeface="Calibri" panose="020F0502020204030204" pitchFamily="34" charset="0"/>
              </a:rPr>
              <a:t>Nevralgiyalar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1DE293-33CB-4C94-A31A-9B3173C09463}"/>
              </a:ext>
            </a:extLst>
          </p:cNvPr>
          <p:cNvSpPr txBox="1">
            <a:spLocks/>
          </p:cNvSpPr>
          <p:nvPr/>
        </p:nvSpPr>
        <p:spPr>
          <a:xfrm>
            <a:off x="3482670" y="434010"/>
            <a:ext cx="9337591" cy="13062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i="1" dirty="0">
                <a:effectLst>
                  <a:reflection blurRad="6350" stA="55000" endA="300" endPos="45500" dir="5400000" sy="-100000" algn="bl" rotWithShape="0"/>
                </a:effectLst>
              </a:rPr>
              <a:t>FEBROFID</a:t>
            </a:r>
            <a:endParaRPr lang="az-Cyrl-AZ" sz="8800" b="1" i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AFEE1-59E6-4E44-9214-809EE016C870}"/>
              </a:ext>
            </a:extLst>
          </p:cNvPr>
          <p:cNvSpPr/>
          <p:nvPr/>
        </p:nvSpPr>
        <p:spPr>
          <a:xfrm rot="16200000">
            <a:off x="-2544037" y="3087438"/>
            <a:ext cx="56509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sz="1050" b="1" dirty="0"/>
              <a:t>ARSN tərəfindən 2018-ci ildə təsdiqlənmiş «Febrofid» dərman vasitəsinin istifadəsi üzrə təlimat.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279706-DD10-4C43-A748-B1978F467721}"/>
              </a:ext>
            </a:extLst>
          </p:cNvPr>
          <p:cNvSpPr/>
          <p:nvPr/>
        </p:nvSpPr>
        <p:spPr>
          <a:xfrm>
            <a:off x="6096000" y="4105469"/>
            <a:ext cx="6096000" cy="24766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az-Latn-A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Travmalar </a:t>
            </a:r>
          </a:p>
          <a:p>
            <a:pPr marL="914400" lvl="1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az-Latn-AZ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çıxıq</a:t>
            </a:r>
          </a:p>
          <a:p>
            <a:pPr marL="914400" lvl="1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az-Latn-AZ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burxulma </a:t>
            </a:r>
          </a:p>
          <a:p>
            <a:pPr marL="914400" lvl="1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az-Latn-AZ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bağlar və vətərlərin zədələnməsi</a:t>
            </a:r>
          </a:p>
          <a:p>
            <a:pPr marL="914400" lvl="1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az-Latn-AZ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idman travmaları</a:t>
            </a:r>
            <a:endParaRPr lang="az-Cyrl-AZ" sz="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5D16AF-77C1-4310-81A0-CCB5844A2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38"/>
          <a:stretch/>
        </p:blipFill>
        <p:spPr>
          <a:xfrm>
            <a:off x="8543055" y="2160174"/>
            <a:ext cx="2823879" cy="3569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F45F56-BF94-4957-97F1-81726BC12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7" y="3786471"/>
            <a:ext cx="4744098" cy="26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B0FC-51FB-481D-92F7-82C04ED3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i="1" dirty="0">
                <a:effectLst>
                  <a:reflection blurRad="6350" stA="55000" endA="300" endPos="45500" dir="5400000" sy="-100000" algn="bl" rotWithShape="0"/>
                </a:effectLst>
              </a:rPr>
              <a:t>FEBROFID</a:t>
            </a:r>
            <a:endParaRPr lang="az-Cyrl-A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9E39-F3A2-4479-8A98-CE0ED045E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z-Latn-AZ" b="1" dirty="0"/>
              <a:t>                                           </a:t>
            </a:r>
            <a:r>
              <a:rPr lang="az-Cyrl-AZ" sz="2800" b="1" dirty="0"/>
              <a:t>İstifadəsinə göstərişlər</a:t>
            </a:r>
          </a:p>
          <a:p>
            <a:pPr marL="0" indent="0">
              <a:buNone/>
            </a:pPr>
            <a:r>
              <a:rPr lang="az-Latn-AZ" dirty="0"/>
              <a:t>      </a:t>
            </a:r>
            <a:r>
              <a:rPr lang="az-Cyrl-AZ" dirty="0"/>
              <a:t>Febrofid aşağıdakı hallarda yerli simptomatik müalicə üçün istifadə edilir: </a:t>
            </a:r>
          </a:p>
          <a:p>
            <a:pPr lvl="0" fontAlgn="base"/>
            <a:r>
              <a:rPr lang="az-Cyrl-AZ" b="1" i="1" dirty="0"/>
              <a:t>beldə ağrılar, nevralgiyalar, mialgiyalar;</a:t>
            </a:r>
            <a:endParaRPr lang="az-Cyrl-AZ" dirty="0"/>
          </a:p>
          <a:p>
            <a:pPr lvl="0" fontAlgn="base"/>
            <a:r>
              <a:rPr lang="az-Cyrl-AZ" b="1" i="1" dirty="0"/>
              <a:t>dayaq-hərəkət sisteminin degenerativ-iltihabi xəstəlikləri (artrit, bursit, sinovit, tendinit, lümbaqo);</a:t>
            </a:r>
            <a:endParaRPr lang="az-Cyrl-AZ" dirty="0"/>
          </a:p>
          <a:p>
            <a:pPr lvl="0" fontAlgn="base"/>
            <a:r>
              <a:rPr lang="az-Cyrl-AZ" b="1" i="1" dirty="0"/>
              <a:t>idman travmaları daxil olmaqla fəsadlaşmamış travmalar, çıxıqlar, bağların və ya vətərlərin qırılması, qansızma, posttravmatik sindrom zamanı ağrılar; </a:t>
            </a:r>
            <a:endParaRPr lang="az-Cyrl-AZ" dirty="0"/>
          </a:p>
          <a:p>
            <a:pPr lvl="0" fontAlgn="base"/>
            <a:r>
              <a:rPr lang="az-Cyrl-AZ" b="1" i="1" dirty="0"/>
              <a:t>venaların (flebit, periflebit), limfatik damarların, limfatik düyünlərin (limfangiq, səthi limfadenit) iltihabi xəstəliklərinin köməkçi müalicəsi kimi. </a:t>
            </a:r>
            <a:endParaRPr lang="az-Cyrl-AZ" dirty="0"/>
          </a:p>
          <a:p>
            <a:endParaRPr lang="az-Cyrl-AZ" b="1" dirty="0"/>
          </a:p>
        </p:txBody>
      </p:sp>
    </p:spTree>
    <p:extLst>
      <p:ext uri="{BB962C8B-B14F-4D97-AF65-F5344CB8AC3E}">
        <p14:creationId xmlns:p14="http://schemas.microsoft.com/office/powerpoint/2010/main" val="393276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CB5B-B973-417C-A91A-A2AD45918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b="1" dirty="0"/>
              <a:t>Əks göstərişlər</a:t>
            </a:r>
            <a:endParaRPr lang="az-Cyrl-AZ" dirty="0"/>
          </a:p>
          <a:p>
            <a:r>
              <a:rPr lang="az-Cyrl-AZ" dirty="0"/>
              <a:t>Təsiredici maddəyə və ya köməkçi maddələrdən hər hansı birinə qarşı yüksək həssaslıq.</a:t>
            </a:r>
          </a:p>
          <a:p>
            <a:r>
              <a:rPr lang="az-Cyrl-AZ" dirty="0"/>
              <a:t>Məlum yüksək həssaslıq reaksiyaları, məsələn, bronxial astma simptomları, ketoprofenin,asetilsalisil turşusunun və ya digər QSİƏP-</a:t>
            </a:r>
            <a:r>
              <a:rPr lang="az-Latn-AZ" dirty="0"/>
              <a:t>ləri</a:t>
            </a:r>
            <a:r>
              <a:rPr lang="az-Cyrl-AZ" dirty="0"/>
              <a:t>n istifadəsindən sonra allergik rinit. Ekzema və ya çivzə və dərinin iltihabi xəstəlikləri kimi dəri dəyişiklikləri və açıq yaralar. </a:t>
            </a:r>
            <a:endParaRPr lang="az-Latn-AZ" dirty="0"/>
          </a:p>
          <a:p>
            <a:r>
              <a:rPr lang="az-Cyrl-AZ" dirty="0"/>
              <a:t>Hamiləliyin üçüncü trimestri. </a:t>
            </a:r>
            <a:endParaRPr lang="az-Latn-AZ" dirty="0"/>
          </a:p>
          <a:p>
            <a:r>
              <a:rPr lang="az-Cyrl-AZ" dirty="0"/>
              <a:t>15 yaşa qədər uşaqlarda istifadəsi.</a:t>
            </a:r>
          </a:p>
          <a:p>
            <a:endParaRPr lang="az-Cyrl-A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947032-5E27-4B3B-B122-B3623414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sz="9600" b="1" i="1" dirty="0">
                <a:effectLst>
                  <a:reflection blurRad="6350" stA="55000" endA="300" endPos="45500" dir="5400000" sy="-100000" algn="bl" rotWithShape="0"/>
                </a:effectLst>
              </a:rPr>
              <a:t>FEBROFID</a:t>
            </a:r>
            <a:endParaRPr lang="az-Cyrl-AZ" dirty="0"/>
          </a:p>
        </p:txBody>
      </p:sp>
    </p:spTree>
    <p:extLst>
      <p:ext uri="{BB962C8B-B14F-4D97-AF65-F5344CB8AC3E}">
        <p14:creationId xmlns:p14="http://schemas.microsoft.com/office/powerpoint/2010/main" val="2106599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27463-C8B2-4A76-AFEE-D11A3299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988" y="1021701"/>
            <a:ext cx="5225143" cy="2617237"/>
          </a:xfrm>
        </p:spPr>
        <p:txBody>
          <a:bodyPr>
            <a:normAutofit/>
          </a:bodyPr>
          <a:lstStyle/>
          <a:p>
            <a:r>
              <a:rPr lang="az-Latn-AZ" sz="8000" b="1" dirty="0"/>
              <a:t>Gel </a:t>
            </a:r>
            <a:br>
              <a:rPr lang="az-Latn-AZ" sz="8000" b="1" dirty="0"/>
            </a:br>
            <a:r>
              <a:rPr lang="az-Latn-AZ" sz="8000" b="1" dirty="0"/>
              <a:t>forması</a:t>
            </a:r>
            <a:endParaRPr lang="az-Cyrl-AZ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BE463-30AA-4912-B9FD-EB45AC96D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83" y="3879202"/>
            <a:ext cx="9601200" cy="25146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z-Latn-AZ" sz="3000" b="1" dirty="0">
                <a:solidFill>
                  <a:srgbClr val="FF0000"/>
                </a:solidFill>
              </a:rPr>
              <a:t>Rahat çəkilir</a:t>
            </a:r>
          </a:p>
          <a:p>
            <a:pPr marL="841248" lvl="2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az-Latn-AZ" sz="3000" b="1" dirty="0">
                <a:solidFill>
                  <a:srgbClr val="FF0000"/>
                </a:solidFill>
              </a:rPr>
              <a:t>Dəridən tez sorulur</a:t>
            </a:r>
          </a:p>
          <a:p>
            <a:pPr marL="1298448" lvl="4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az-Latn-AZ" sz="3000" b="1" dirty="0">
                <a:solidFill>
                  <a:srgbClr val="FF0000"/>
                </a:solidFill>
              </a:rPr>
              <a:t>Paltarda iz qoymur</a:t>
            </a:r>
          </a:p>
          <a:p>
            <a:pPr marL="1298448" lvl="4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az-Latn-AZ" sz="3000" b="1" dirty="0">
                <a:solidFill>
                  <a:srgbClr val="FF0000"/>
                </a:solidFill>
                <a:cs typeface="Myriad Pro Cond"/>
              </a:rPr>
              <a:t>Fizioterapiya (fonoforez,ionoforez) ilə yanaşı istifadəsi mümkündür </a:t>
            </a:r>
            <a:endParaRPr lang="az-Cyrl-AZ" sz="30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DEB0D-FF36-44CF-B56B-84F3B4D25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78"/>
          <a:stretch/>
        </p:blipFill>
        <p:spPr>
          <a:xfrm>
            <a:off x="5251491" y="150844"/>
            <a:ext cx="6940509" cy="50035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0156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hoto095-WhiteDomesticPig-MudBath"/>
          <p:cNvPicPr>
            <a:picLocks noChangeAspect="1" noChangeArrowheads="1"/>
          </p:cNvPicPr>
          <p:nvPr/>
        </p:nvPicPr>
        <p:blipFill>
          <a:blip r:embed="rId3"/>
          <a:srcRect l="1682" r="11884"/>
          <a:stretch>
            <a:fillRect/>
          </a:stretch>
        </p:blipFill>
        <p:spPr bwMode="auto">
          <a:xfrm>
            <a:off x="6311900" y="1564352"/>
            <a:ext cx="3960813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Blue 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8496" y="1566685"/>
            <a:ext cx="33909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3422813" y="2707482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z-Latn-AZ" altLang="ru-RU" sz="4000" b="1" dirty="0">
                <a:solidFill>
                  <a:schemeClr val="bg1"/>
                </a:solidFill>
                <a:latin typeface="Verdana" pitchFamily="34" charset="0"/>
              </a:rPr>
              <a:t>Gel       </a:t>
            </a:r>
            <a:r>
              <a:rPr lang="ru-RU" altLang="ru-RU" sz="4000" b="1" dirty="0">
                <a:solidFill>
                  <a:schemeClr val="bg1"/>
                </a:solidFill>
                <a:latin typeface="Verdana" pitchFamily="34" charset="0"/>
              </a:rPr>
              <a:t>             </a:t>
            </a:r>
            <a:r>
              <a:rPr lang="az-Latn-AZ" altLang="ru-RU" sz="4000" b="1" dirty="0">
                <a:solidFill>
                  <a:schemeClr val="bg1"/>
                </a:solidFill>
                <a:latin typeface="Verdana" pitchFamily="34" charset="0"/>
              </a:rPr>
              <a:t>Məlhəm</a:t>
            </a:r>
            <a:endParaRPr lang="ru-RU" altLang="ru-RU" sz="4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888162" y="5229225"/>
            <a:ext cx="3384551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84175" indent="-384175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az-Latn-AZ" altLang="ru-RU" sz="2000" dirty="0">
                <a:latin typeface="Verdana" pitchFamily="34" charset="0"/>
              </a:rPr>
              <a:t>Yağ\piy əsası </a:t>
            </a:r>
            <a:endParaRPr lang="ru-RU" altLang="ru-RU" sz="2000" dirty="0">
              <a:latin typeface="Verdana" pitchFamily="34" charset="0"/>
            </a:endParaRPr>
          </a:p>
          <a:p>
            <a:pPr marL="384175" indent="-384175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az-Latn-AZ" altLang="ru-RU" sz="2000" dirty="0">
                <a:latin typeface="Verdana" pitchFamily="34" charset="0"/>
              </a:rPr>
              <a:t>Pis sorulur </a:t>
            </a:r>
          </a:p>
          <a:p>
            <a:pPr marL="384175" indent="-384175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az-Latn-AZ" altLang="ru-RU" sz="2000" dirty="0">
                <a:latin typeface="Verdana" pitchFamily="34" charset="0"/>
              </a:rPr>
              <a:t>Paltarda ləkə izləri</a:t>
            </a:r>
          </a:p>
          <a:p>
            <a:pPr marL="384175" indent="-384175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az-Latn-AZ" altLang="ru-RU" sz="2000" dirty="0">
                <a:latin typeface="Verdana" pitchFamily="34" charset="0"/>
              </a:rPr>
              <a:t>buraxır </a:t>
            </a:r>
            <a:endParaRPr lang="ru-RU" altLang="ru-RU" sz="2000" dirty="0">
              <a:latin typeface="Verdana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992313" y="5300664"/>
            <a:ext cx="41783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84175" indent="-384175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az-Latn-AZ" altLang="ru-RU" sz="2000" dirty="0">
                <a:latin typeface="Verdana" pitchFamily="34" charset="0"/>
              </a:rPr>
              <a:t>Sulu-spirtli əsas </a:t>
            </a:r>
          </a:p>
          <a:p>
            <a:pPr marL="384175" indent="-384175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az-Latn-AZ" altLang="ru-RU" sz="2000" dirty="0">
                <a:latin typeface="Verdana" pitchFamily="34" charset="0"/>
              </a:rPr>
              <a:t>Dərhal sorulur </a:t>
            </a:r>
          </a:p>
          <a:p>
            <a:pPr marL="384175" indent="-384175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az-Latn-AZ" altLang="ru-RU" sz="2000" dirty="0">
                <a:latin typeface="Verdana" pitchFamily="34" charset="0"/>
              </a:rPr>
              <a:t>Yağ ləkələri qoymur </a:t>
            </a:r>
            <a:endParaRPr lang="ru-RU" altLang="ru-RU" sz="2000" dirty="0">
              <a:latin typeface="Verdana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688582" y="-57625"/>
            <a:ext cx="92466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az-Latn-AZ" altLang="ru-RU" sz="3600" b="1" dirty="0">
                <a:solidFill>
                  <a:schemeClr val="tx2"/>
                </a:solidFill>
              </a:rPr>
              <a:t>Hansı dərman forması:  </a:t>
            </a:r>
          </a:p>
          <a:p>
            <a:pPr algn="ctr" eaLnBrk="1" hangingPunct="1">
              <a:spcBef>
                <a:spcPct val="50000"/>
              </a:spcBef>
            </a:pPr>
            <a:r>
              <a:rPr lang="az-Latn-AZ" altLang="ru-RU" sz="3600" b="1" dirty="0">
                <a:solidFill>
                  <a:schemeClr val="tx2"/>
                </a:solidFill>
              </a:rPr>
              <a:t>Gel və ya məlhəm</a:t>
            </a:r>
            <a:r>
              <a:rPr lang="ru-RU" altLang="ru-RU" sz="36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652550" y="2059782"/>
            <a:ext cx="2736850" cy="1295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altLang="ru-RU" b="1" dirty="0"/>
              <a:t>Simptomatik müalicə</a:t>
            </a:r>
            <a:endParaRPr lang="ru-RU" altLang="ru-RU" b="1" dirty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9909110" cy="35814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Clr>
                <a:srgbClr val="F2A500"/>
              </a:buClr>
              <a:buFont typeface="Wingdings" pitchFamily="2" charset="2"/>
              <a:buChar char="l"/>
            </a:pPr>
            <a:r>
              <a:rPr lang="az-Latn-AZ" altLang="ru-RU" sz="2400" b="1" dirty="0"/>
              <a:t>Dünya üzrə il ərzində 60 milyon QSİƏP resepti təyin olunur </a:t>
            </a:r>
          </a:p>
          <a:p>
            <a:pPr>
              <a:lnSpc>
                <a:spcPct val="140000"/>
              </a:lnSpc>
              <a:buClr>
                <a:srgbClr val="F2A500"/>
              </a:buClr>
              <a:buFont typeface="Wingdings" pitchFamily="2" charset="2"/>
              <a:buChar char="l"/>
            </a:pPr>
            <a:r>
              <a:rPr lang="az-Latn-AZ" altLang="ru-RU" sz="2400" b="1" dirty="0"/>
              <a:t>Avropada ümumi praktika həkimlərinin </a:t>
            </a:r>
            <a:r>
              <a:rPr lang="ru-RU" altLang="ru-RU" sz="2400" b="1" dirty="0"/>
              <a:t>82%</a:t>
            </a:r>
            <a:r>
              <a:rPr lang="az-Latn-AZ" altLang="ru-RU" sz="2400" b="1" dirty="0"/>
              <a:t>-i və revmatoloqların </a:t>
            </a:r>
            <a:r>
              <a:rPr lang="ru-RU" altLang="ru-RU" sz="2400" b="1" dirty="0"/>
              <a:t>84%</a:t>
            </a:r>
            <a:r>
              <a:rPr lang="az-Latn-AZ" altLang="ru-RU" sz="2400" b="1" dirty="0"/>
              <a:t>-i </a:t>
            </a:r>
            <a:r>
              <a:rPr lang="ru-RU" altLang="ru-RU" sz="2400" b="1" dirty="0"/>
              <a:t> </a:t>
            </a:r>
            <a:r>
              <a:rPr lang="az-Latn-AZ" altLang="ru-RU" sz="2400" b="1" dirty="0"/>
              <a:t>QSİƏP təyin edir</a:t>
            </a:r>
          </a:p>
          <a:p>
            <a:pPr>
              <a:lnSpc>
                <a:spcPct val="140000"/>
              </a:lnSpc>
              <a:buClr>
                <a:srgbClr val="F2A500"/>
              </a:buClr>
              <a:buFont typeface="Wingdings" pitchFamily="2" charset="2"/>
              <a:buChar char="l"/>
            </a:pPr>
            <a:r>
              <a:rPr lang="az-Latn-AZ" altLang="ru-RU" sz="2400" b="1" dirty="0"/>
              <a:t>QSİƏP təyinatının əsas səbəblərindən biri – </a:t>
            </a:r>
            <a:r>
              <a:rPr lang="az-Latn-AZ" altLang="ru-RU" sz="2400" b="1" i="1" dirty="0"/>
              <a:t>ağrı sindromu </a:t>
            </a:r>
            <a:endParaRPr lang="ru-RU" alt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7E4960-CCD4-445B-9A1B-7EF3E9E62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44" b="26198"/>
          <a:stretch/>
        </p:blipFill>
        <p:spPr>
          <a:xfrm>
            <a:off x="2771178" y="2325231"/>
            <a:ext cx="7732023" cy="36153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90AF94-519A-457B-B761-F2DC6C0FA2DC}"/>
              </a:ext>
            </a:extLst>
          </p:cNvPr>
          <p:cNvSpPr/>
          <p:nvPr/>
        </p:nvSpPr>
        <p:spPr>
          <a:xfrm>
            <a:off x="7931022" y="470186"/>
            <a:ext cx="4863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4,39 AZN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490AC0-4B49-4649-BD69-A3680D56CC74}"/>
              </a:ext>
            </a:extLst>
          </p:cNvPr>
          <p:cNvSpPr/>
          <p:nvPr/>
        </p:nvSpPr>
        <p:spPr>
          <a:xfrm>
            <a:off x="1371600" y="1362670"/>
            <a:ext cx="6643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az-Cyrl-AZ" b="1" dirty="0">
                <a:solidFill>
                  <a:schemeClr val="tx2"/>
                </a:solidFill>
                <a:ea typeface="Times New Roman" panose="02020603050405020304" pitchFamily="18" charset="0"/>
              </a:rPr>
              <a:t>İstifadə qaydası və dozası</a:t>
            </a:r>
            <a:r>
              <a:rPr lang="az-Latn-AZ" b="1" dirty="0">
                <a:solidFill>
                  <a:schemeClr val="tx2"/>
                </a:solidFill>
                <a:ea typeface="Times New Roman" panose="02020603050405020304" pitchFamily="18" charset="0"/>
              </a:rPr>
              <a:t>:</a:t>
            </a:r>
            <a:endParaRPr lang="az-Cyrl-AZ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z-Cyrl-AZ" i="1" dirty="0">
                <a:solidFill>
                  <a:schemeClr val="tx2"/>
                </a:solidFill>
                <a:ea typeface="Times New Roman" panose="02020603050405020304" pitchFamily="18" charset="0"/>
              </a:rPr>
              <a:t>Вöyüklər:</a:t>
            </a:r>
            <a:r>
              <a:rPr lang="az-Cyrl-AZ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az-Latn-AZ" b="1" dirty="0">
                <a:solidFill>
                  <a:schemeClr val="tx2"/>
                </a:solidFill>
              </a:rPr>
              <a:t>A</a:t>
            </a:r>
            <a:r>
              <a:rPr lang="en-US" b="1" dirty="0">
                <a:solidFill>
                  <a:schemeClr val="tx2"/>
                </a:solidFill>
              </a:rPr>
              <a:t>z </a:t>
            </a:r>
            <a:r>
              <a:rPr lang="en-US" b="1" dirty="0" err="1">
                <a:solidFill>
                  <a:schemeClr val="tx2"/>
                </a:solidFill>
              </a:rPr>
              <a:t>miqdarda</a:t>
            </a:r>
            <a:r>
              <a:rPr lang="en-US" b="1" dirty="0">
                <a:solidFill>
                  <a:schemeClr val="tx2"/>
                </a:solidFill>
              </a:rPr>
              <a:t> gel </a:t>
            </a:r>
            <a:r>
              <a:rPr lang="en-US" b="1" dirty="0" err="1">
                <a:solidFill>
                  <a:schemeClr val="tx2"/>
                </a:solidFill>
              </a:rPr>
              <a:t>gündə</a:t>
            </a:r>
            <a:r>
              <a:rPr lang="en-US" b="1" dirty="0">
                <a:solidFill>
                  <a:schemeClr val="tx2"/>
                </a:solidFill>
              </a:rPr>
              <a:t> 2-3 </a:t>
            </a:r>
            <a:r>
              <a:rPr lang="en-US" b="1" dirty="0" err="1">
                <a:solidFill>
                  <a:schemeClr val="tx2"/>
                </a:solidFill>
              </a:rPr>
              <a:t>dəfə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dərinin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zədələnmiş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ağrılı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sahəsinə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yaxılır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və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bir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neçə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dəqiqə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ərzində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sürtülür</a:t>
            </a:r>
            <a:r>
              <a:rPr lang="az-Latn-AZ" b="1" dirty="0">
                <a:solidFill>
                  <a:schemeClr val="tx2"/>
                </a:solidFill>
              </a:rPr>
              <a:t>.</a:t>
            </a:r>
            <a:endParaRPr lang="az-Cyrl-AZ" b="1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E4293B-F2D5-422F-849E-A696F8803D78}"/>
              </a:ext>
            </a:extLst>
          </p:cNvPr>
          <p:cNvSpPr/>
          <p:nvPr/>
        </p:nvSpPr>
        <p:spPr>
          <a:xfrm>
            <a:off x="6162596" y="6230129"/>
            <a:ext cx="370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az-Cyrl-A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İstehsalçı</a:t>
            </a:r>
            <a:r>
              <a:rPr lang="az-Latn-A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az-Cyrl-A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Medana Farma SC.</a:t>
            </a:r>
            <a:r>
              <a:rPr lang="az-Latn-A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</a:t>
            </a:r>
            <a:r>
              <a:rPr lang="az-Cyrl-A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olşa.</a:t>
            </a:r>
            <a:endParaRPr lang="az-Cyrl-A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82296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az-Latn-A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QSİƏP-lərin</a:t>
            </a:r>
            <a:r>
              <a:rPr lang="az-Latn-A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ümumi xüsusiyyətləri 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981200" y="1263640"/>
            <a:ext cx="3786214" cy="24370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az-Latn-AZ" sz="2400" b="1" dirty="0">
                <a:solidFill>
                  <a:srgbClr val="F2A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Müsbət </a:t>
            </a:r>
            <a:endParaRPr lang="ru-RU" sz="2400" dirty="0">
              <a:solidFill>
                <a:srgbClr val="F2A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i="1" dirty="0">
              <a:solidFill>
                <a:srgbClr val="F2A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90000"/>
              </a:lnSpc>
              <a:buFont typeface="Wingdings" pitchFamily="2" charset="2"/>
              <a:buChar char="Ü"/>
              <a:defRPr/>
            </a:pPr>
            <a:r>
              <a:rPr lang="ru-RU" sz="2000" i="1" dirty="0"/>
              <a:t> </a:t>
            </a:r>
            <a:r>
              <a:rPr lang="az-Latn-AZ" sz="2000" i="1" dirty="0"/>
              <a:t>iltihab əleyhinə</a:t>
            </a:r>
            <a:endParaRPr lang="ru-RU" sz="2000" i="1" dirty="0"/>
          </a:p>
          <a:p>
            <a:pPr>
              <a:lnSpc>
                <a:spcPct val="190000"/>
              </a:lnSpc>
              <a:buFont typeface="Wingdings" pitchFamily="2" charset="2"/>
              <a:buChar char="Ü"/>
              <a:defRPr/>
            </a:pPr>
            <a:r>
              <a:rPr lang="ru-RU" sz="2000" i="1" dirty="0"/>
              <a:t> </a:t>
            </a:r>
            <a:r>
              <a:rPr lang="az-Latn-AZ" sz="2000" i="1" dirty="0"/>
              <a:t>qızdırmasalıcı </a:t>
            </a:r>
            <a:endParaRPr lang="ru-RU" sz="2000" i="1" dirty="0"/>
          </a:p>
          <a:p>
            <a:pPr>
              <a:lnSpc>
                <a:spcPct val="190000"/>
              </a:lnSpc>
              <a:buFont typeface="Wingdings" pitchFamily="2" charset="2"/>
              <a:buChar char="Ü"/>
              <a:defRPr/>
            </a:pPr>
            <a:r>
              <a:rPr lang="ru-RU" sz="2000" i="1" dirty="0"/>
              <a:t> </a:t>
            </a:r>
            <a:r>
              <a:rPr lang="az-Latn-AZ" sz="2000" i="1" dirty="0"/>
              <a:t>ağrıkəsici </a:t>
            </a:r>
            <a:endParaRPr lang="ru-RU" sz="1600" dirty="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772470" y="1258317"/>
            <a:ext cx="3810000" cy="40268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az-Latn-AZ" sz="2400" b="1" dirty="0">
                <a:solidFill>
                  <a:srgbClr val="F2A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Mənfi </a:t>
            </a:r>
            <a:r>
              <a:rPr lang="ru-RU" sz="2400" dirty="0">
                <a:solidFill>
                  <a:srgbClr val="F2A5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>
              <a:lnSpc>
                <a:spcPct val="60000"/>
              </a:lnSpc>
              <a:defRPr/>
            </a:pPr>
            <a:endParaRPr lang="ru-RU" sz="2400" i="1" dirty="0"/>
          </a:p>
          <a:p>
            <a:pPr>
              <a:lnSpc>
                <a:spcPct val="70000"/>
              </a:lnSpc>
              <a:defRPr/>
            </a:pPr>
            <a:endParaRPr lang="ru-RU" sz="2000" i="1" dirty="0"/>
          </a:p>
          <a:p>
            <a:pPr>
              <a:lnSpc>
                <a:spcPct val="130000"/>
              </a:lnSpc>
              <a:buFont typeface="Wingdings" pitchFamily="2" charset="2"/>
              <a:buChar char="Þ"/>
              <a:defRPr/>
            </a:pPr>
            <a:r>
              <a:rPr lang="ru-RU" sz="2000" i="1" dirty="0"/>
              <a:t> </a:t>
            </a:r>
            <a:r>
              <a:rPr lang="az-Latn-AZ" sz="2000" i="1" dirty="0"/>
              <a:t>MBT zədələnməsi </a:t>
            </a:r>
            <a:endParaRPr lang="ru-RU" sz="2000" i="1" dirty="0"/>
          </a:p>
          <a:p>
            <a:pPr>
              <a:lnSpc>
                <a:spcPct val="130000"/>
              </a:lnSpc>
              <a:buFont typeface="Wingdings" pitchFamily="2" charset="2"/>
              <a:buChar char="Þ"/>
              <a:defRPr/>
            </a:pPr>
            <a:r>
              <a:rPr lang="ru-RU" sz="2000" i="1" dirty="0"/>
              <a:t> </a:t>
            </a:r>
            <a:r>
              <a:rPr lang="az-Latn-AZ" sz="2000" i="1" dirty="0"/>
              <a:t>böyrək və qaraciyər funksiyalarının pozulması </a:t>
            </a:r>
            <a:endParaRPr lang="ru-RU" sz="2000" i="1" dirty="0"/>
          </a:p>
          <a:p>
            <a:pPr>
              <a:lnSpc>
                <a:spcPct val="130000"/>
              </a:lnSpc>
              <a:buFont typeface="Wingdings" pitchFamily="2" charset="2"/>
              <a:buChar char="Þ"/>
              <a:defRPr/>
            </a:pPr>
            <a:r>
              <a:rPr lang="ru-RU" sz="2000" i="1" dirty="0"/>
              <a:t> </a:t>
            </a:r>
            <a:r>
              <a:rPr lang="az-Latn-AZ" sz="2000" i="1" dirty="0"/>
              <a:t>trombositlərin aqreqasiyasının zəifləməsi </a:t>
            </a:r>
            <a:endParaRPr lang="ru-RU" sz="2000" i="1" dirty="0"/>
          </a:p>
          <a:p>
            <a:pPr>
              <a:lnSpc>
                <a:spcPct val="130000"/>
              </a:lnSpc>
              <a:buFont typeface="Wingdings" pitchFamily="2" charset="2"/>
              <a:buChar char="Þ"/>
              <a:defRPr/>
            </a:pPr>
            <a:r>
              <a:rPr lang="ru-RU" sz="2000" i="1" dirty="0"/>
              <a:t> </a:t>
            </a:r>
            <a:r>
              <a:rPr lang="az-Latn-AZ" sz="2000" i="1" dirty="0"/>
              <a:t>təzyiqin yüksəlməsi, periferik ödemlər </a:t>
            </a:r>
            <a:r>
              <a:rPr lang="ru-RU" sz="2000" i="1" dirty="0"/>
              <a:t> 	</a:t>
            </a:r>
          </a:p>
          <a:p>
            <a:pPr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1400" dirty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5162550" y="4076700"/>
          <a:ext cx="13906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3" imgW="4762500" imgH="3505200" progId="">
                  <p:embed/>
                </p:oleObj>
              </mc:Choice>
              <mc:Fallback>
                <p:oleObj name="Clip" r:id="rId3" imgW="4762500" imgH="3505200" progId="">
                  <p:embed/>
                  <p:pic>
                    <p:nvPicPr>
                      <p:cNvPr id="40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4076700"/>
                        <a:ext cx="139065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171700" y="5143512"/>
            <a:ext cx="8496300" cy="93974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az-Latn-AZ" sz="2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 təsirlər siklooksigenaza (SOG) fermentlərinin blokadası ilə əlaqədardır </a:t>
            </a:r>
            <a:endParaRPr lang="ru-RU" sz="26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1027">
            <a:extLst>
              <a:ext uri="{FF2B5EF4-FFF2-40B4-BE49-F238E27FC236}">
                <a16:creationId xmlns:a16="http://schemas.microsoft.com/office/drawing/2014/main" id="{9A828725-305D-4203-9C5A-B9DD69AFD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438400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28" name="AutoShape 1028">
            <a:extLst>
              <a:ext uri="{FF2B5EF4-FFF2-40B4-BE49-F238E27FC236}">
                <a16:creationId xmlns:a16="http://schemas.microsoft.com/office/drawing/2014/main" id="{26429E44-D247-4A25-82CA-777876959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362200"/>
            <a:ext cx="1676400" cy="152400"/>
          </a:xfrm>
          <a:prstGeom prst="right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29" name="AutoShape 1029">
            <a:extLst>
              <a:ext uri="{FF2B5EF4-FFF2-40B4-BE49-F238E27FC236}">
                <a16:creationId xmlns:a16="http://schemas.microsoft.com/office/drawing/2014/main" id="{C93E81BE-7D25-4C5B-9FE6-213E14EAB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676400" cy="152400"/>
          </a:xfrm>
          <a:prstGeom prst="right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30" name="AutoShape 1030">
            <a:extLst>
              <a:ext uri="{FF2B5EF4-FFF2-40B4-BE49-F238E27FC236}">
                <a16:creationId xmlns:a16="http://schemas.microsoft.com/office/drawing/2014/main" id="{3D4D49BD-DA57-4A56-8840-E6DE3E513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733800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8" name="Rectangle 1031">
            <a:extLst>
              <a:ext uri="{FF2B5EF4-FFF2-40B4-BE49-F238E27FC236}">
                <a16:creationId xmlns:a16="http://schemas.microsoft.com/office/drawing/2014/main" id="{3FD7490F-6549-41DD-853D-AB2ABBC56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228600"/>
            <a:ext cx="9182100" cy="1143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az-Latn-AZ" altLang="az-Cyrl-AZ" sz="4000" b="1" dirty="0"/>
              <a:t>İltihab əleyhinə vasitələrin prostaqlandinlərin biosintezinə təsiri </a:t>
            </a:r>
            <a:endParaRPr lang="ru-RU" altLang="az-Cyrl-AZ" sz="4000" b="1" dirty="0"/>
          </a:p>
        </p:txBody>
      </p:sp>
      <p:sp>
        <p:nvSpPr>
          <p:cNvPr id="26632" name="AutoShape 1032">
            <a:extLst>
              <a:ext uri="{FF2B5EF4-FFF2-40B4-BE49-F238E27FC236}">
                <a16:creationId xmlns:a16="http://schemas.microsoft.com/office/drawing/2014/main" id="{0D65206C-217C-43AC-8418-99A5418FD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2514600" cy="914400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22225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0" name="Text Box 1033">
            <a:extLst>
              <a:ext uri="{FF2B5EF4-FFF2-40B4-BE49-F238E27FC236}">
                <a16:creationId xmlns:a16="http://schemas.microsoft.com/office/drawing/2014/main" id="{08417C11-DE98-4171-8360-29848BEFE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1"/>
            <a:ext cx="304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kumimoji="0" lang="az-Latn-AZ" altLang="az-Cyrl-AZ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Qlükokortikoidlər </a:t>
            </a:r>
            <a:endParaRPr kumimoji="0" lang="ru-RU" altLang="az-Cyrl-AZ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4" name="AutoShape 1034">
            <a:extLst>
              <a:ext uri="{FF2B5EF4-FFF2-40B4-BE49-F238E27FC236}">
                <a16:creationId xmlns:a16="http://schemas.microsoft.com/office/drawing/2014/main" id="{025EC8E6-1869-4B1C-AA3C-DDBDDFA92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505200"/>
            <a:ext cx="2971800" cy="1219200"/>
          </a:xfrm>
          <a:prstGeom prst="bevel">
            <a:avLst>
              <a:gd name="adj" fmla="val 12500"/>
            </a:avLst>
          </a:prstGeom>
          <a:solidFill>
            <a:srgbClr val="CC99FF"/>
          </a:solidFill>
          <a:ln w="38100" cap="sq">
            <a:solidFill>
              <a:srgbClr val="33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2" name="Text Box 1035">
            <a:extLst>
              <a:ext uri="{FF2B5EF4-FFF2-40B4-BE49-F238E27FC236}">
                <a16:creationId xmlns:a16="http://schemas.microsoft.com/office/drawing/2014/main" id="{0DA948E7-AC7C-4387-8C77-BA2F37100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733801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az-Latn-AZ" altLang="az-Cyrl-AZ" sz="2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QSİƏP </a:t>
            </a:r>
            <a:endParaRPr kumimoji="0" lang="ru-RU" altLang="az-Cyrl-AZ" sz="20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6" name="Oval 1036">
            <a:extLst>
              <a:ext uri="{FF2B5EF4-FFF2-40B4-BE49-F238E27FC236}">
                <a16:creationId xmlns:a16="http://schemas.microsoft.com/office/drawing/2014/main" id="{A1DF4847-F3C2-42B2-AD17-7025A8C80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09800"/>
            <a:ext cx="609600" cy="609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37" name="Oval 1037">
            <a:extLst>
              <a:ext uri="{FF2B5EF4-FFF2-40B4-BE49-F238E27FC236}">
                <a16:creationId xmlns:a16="http://schemas.microsoft.com/office/drawing/2014/main" id="{B33D83DA-5453-4FE0-BDDC-A7F12316A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7526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5" name="Text Box 1038">
            <a:extLst>
              <a:ext uri="{FF2B5EF4-FFF2-40B4-BE49-F238E27FC236}">
                <a16:creationId xmlns:a16="http://schemas.microsoft.com/office/drawing/2014/main" id="{C0A9AFE2-2E50-422E-B510-736DC3C5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75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kumimoji="0" lang="ru-RU" altLang="az-Cyrl-AZ" sz="2400" b="1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6639" name="Oval 1039">
            <a:extLst>
              <a:ext uri="{FF2B5EF4-FFF2-40B4-BE49-F238E27FC236}">
                <a16:creationId xmlns:a16="http://schemas.microsoft.com/office/drawing/2014/main" id="{263F09D5-734E-44BB-A5D6-AAE9D0AAC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971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40" name="Oval 1040">
            <a:extLst>
              <a:ext uri="{FF2B5EF4-FFF2-40B4-BE49-F238E27FC236}">
                <a16:creationId xmlns:a16="http://schemas.microsoft.com/office/drawing/2014/main" id="{59A7A1A8-27EC-46A1-B924-83715B808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526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41" name="Oval 1041">
            <a:extLst>
              <a:ext uri="{FF2B5EF4-FFF2-40B4-BE49-F238E27FC236}">
                <a16:creationId xmlns:a16="http://schemas.microsoft.com/office/drawing/2014/main" id="{7C304A41-A497-43C3-B24F-B1682180C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133600"/>
            <a:ext cx="2743200" cy="762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42" name="Oval 1042">
            <a:extLst>
              <a:ext uri="{FF2B5EF4-FFF2-40B4-BE49-F238E27FC236}">
                <a16:creationId xmlns:a16="http://schemas.microsoft.com/office/drawing/2014/main" id="{4E86DC18-C1F4-4CBD-B660-8108BCFCC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9" y="2205038"/>
            <a:ext cx="2320925" cy="646112"/>
          </a:xfrm>
          <a:prstGeom prst="ellipse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0" name="Text Box 1043">
            <a:extLst>
              <a:ext uri="{FF2B5EF4-FFF2-40B4-BE49-F238E27FC236}">
                <a16:creationId xmlns:a16="http://schemas.microsoft.com/office/drawing/2014/main" id="{50893014-007E-4139-A29C-5CFB84A9D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6" y="2349501"/>
            <a:ext cx="2168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kumimoji="0" lang="az-Latn-AZ" altLang="az-Cyrl-AZ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Fosfolipaza </a:t>
            </a:r>
            <a:r>
              <a:rPr kumimoji="0" lang="ru-RU" altLang="az-Cyrl-AZ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А</a:t>
            </a:r>
            <a:r>
              <a:rPr kumimoji="0" lang="ru-RU" altLang="az-Cyrl-AZ" sz="2000" b="1" baseline="-25000" dirty="0">
                <a:solidFill>
                  <a:srgbClr val="663300"/>
                </a:solidFill>
                <a:latin typeface="Times New Roman" panose="02020603050405020304" pitchFamily="18" charset="0"/>
              </a:rPr>
              <a:t>2</a:t>
            </a:r>
            <a:endParaRPr kumimoji="0" lang="ru-RU" altLang="az-Cyrl-AZ" sz="2000" b="1" dirty="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4" name="AutoShape 1044">
            <a:extLst>
              <a:ext uri="{FF2B5EF4-FFF2-40B4-BE49-F238E27FC236}">
                <a16:creationId xmlns:a16="http://schemas.microsoft.com/office/drawing/2014/main" id="{53706EA9-79F6-414B-A8CB-551A0838B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600200"/>
            <a:ext cx="1905000" cy="53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47625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2" name="Text Box 1045">
            <a:extLst>
              <a:ext uri="{FF2B5EF4-FFF2-40B4-BE49-F238E27FC236}">
                <a16:creationId xmlns:a16="http://schemas.microsoft.com/office/drawing/2014/main" id="{02768B17-CB39-4080-A581-32FD8936A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676401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kumimoji="0" lang="az-Latn-AZ" altLang="az-Cyrl-AZ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Fosfolipidlər </a:t>
            </a:r>
            <a:endParaRPr kumimoji="0" lang="ru-RU" altLang="az-Cyrl-AZ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6" name="AutoShape 1046">
            <a:extLst>
              <a:ext uri="{FF2B5EF4-FFF2-40B4-BE49-F238E27FC236}">
                <a16:creationId xmlns:a16="http://schemas.microsoft.com/office/drawing/2014/main" id="{729F7663-D6BC-4F65-8BCA-8EDEEEE17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2819400"/>
            <a:ext cx="190500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47625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4" name="Text Box 1047">
            <a:extLst>
              <a:ext uri="{FF2B5EF4-FFF2-40B4-BE49-F238E27FC236}">
                <a16:creationId xmlns:a16="http://schemas.microsoft.com/office/drawing/2014/main" id="{3D55F282-B008-4261-B69D-9538DE19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0" y="2809755"/>
            <a:ext cx="1905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az-Latn-AZ" altLang="az-Cyrl-AZ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Araxidon turşusu </a:t>
            </a:r>
            <a:endParaRPr kumimoji="0" lang="ru-RU" altLang="az-Cyrl-AZ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35" name="Group 1048">
            <a:extLst>
              <a:ext uri="{FF2B5EF4-FFF2-40B4-BE49-F238E27FC236}">
                <a16:creationId xmlns:a16="http://schemas.microsoft.com/office/drawing/2014/main" id="{E321CF13-D548-40DC-83CE-3290A09B7046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4038600"/>
            <a:ext cx="2133600" cy="685800"/>
            <a:chOff x="4272" y="2592"/>
            <a:chExt cx="1344" cy="432"/>
          </a:xfrm>
        </p:grpSpPr>
        <p:sp>
          <p:nvSpPr>
            <p:cNvPr id="26649" name="AutoShape 1049">
              <a:extLst>
                <a:ext uri="{FF2B5EF4-FFF2-40B4-BE49-F238E27FC236}">
                  <a16:creationId xmlns:a16="http://schemas.microsoft.com/office/drawing/2014/main" id="{AA07753D-D7A1-45AF-B1F4-942F5E11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592"/>
              <a:ext cx="1344" cy="432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47625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62" name="Text Box 1050">
              <a:extLst>
                <a:ext uri="{FF2B5EF4-FFF2-40B4-BE49-F238E27FC236}">
                  <a16:creationId xmlns:a16="http://schemas.microsoft.com/office/drawing/2014/main" id="{FF766CDB-817D-48D0-AF06-1320E3F3C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640"/>
              <a:ext cx="129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1pPr>
              <a:lvl2pPr marL="742950" indent="-285750"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2pPr>
              <a:lvl3pPr marL="1143000" indent="-228600"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3pPr>
              <a:lvl4pPr marL="1600200" indent="-228600"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4pPr>
              <a:lvl5pPr marL="2057400" indent="-228600"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kumimoji="0" lang="az-Latn-AZ" altLang="az-Cyrl-AZ" sz="2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Tsiklik endoperoksidlər </a:t>
              </a:r>
              <a:endParaRPr kumimoji="0" lang="ru-RU" altLang="az-Cyrl-AZ" sz="20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6651" name="AutoShape 1051">
            <a:extLst>
              <a:ext uri="{FF2B5EF4-FFF2-40B4-BE49-F238E27FC236}">
                <a16:creationId xmlns:a16="http://schemas.microsoft.com/office/drawing/2014/main" id="{F3E1E696-8D3A-4E78-8F73-D78518427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105400"/>
            <a:ext cx="2209800" cy="53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47625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7" name="Text Box 1052">
            <a:extLst>
              <a:ext uri="{FF2B5EF4-FFF2-40B4-BE49-F238E27FC236}">
                <a16:creationId xmlns:a16="http://schemas.microsoft.com/office/drawing/2014/main" id="{54E80869-11B0-4DB5-8643-69FB57AA3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181601"/>
            <a:ext cx="220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kumimoji="0" lang="az-Latn-AZ" altLang="az-Cyrl-AZ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Prostaqlandinlər </a:t>
            </a:r>
            <a:endParaRPr kumimoji="0" lang="ru-RU" altLang="az-Cyrl-AZ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3" name="AutoShape 1053">
            <a:extLst>
              <a:ext uri="{FF2B5EF4-FFF2-40B4-BE49-F238E27FC236}">
                <a16:creationId xmlns:a16="http://schemas.microsoft.com/office/drawing/2014/main" id="{9E96EF54-B8FB-4D20-8E5D-E84B5A521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096000"/>
            <a:ext cx="1905000" cy="53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47625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54" name="AutoShape 1054">
            <a:extLst>
              <a:ext uri="{FF2B5EF4-FFF2-40B4-BE49-F238E27FC236}">
                <a16:creationId xmlns:a16="http://schemas.microsoft.com/office/drawing/2014/main" id="{E9DF100A-FD06-4DC4-B6DA-A58BFEE24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60960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47625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3340" name="Group 1055">
            <a:extLst>
              <a:ext uri="{FF2B5EF4-FFF2-40B4-BE49-F238E27FC236}">
                <a16:creationId xmlns:a16="http://schemas.microsoft.com/office/drawing/2014/main" id="{777ED625-609C-4BCE-A6B5-AFD22CDD4786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5105400"/>
            <a:ext cx="1905000" cy="533400"/>
            <a:chOff x="2640" y="3168"/>
            <a:chExt cx="1200" cy="336"/>
          </a:xfrm>
        </p:grpSpPr>
        <p:sp>
          <p:nvSpPr>
            <p:cNvPr id="26656" name="AutoShape 1056">
              <a:extLst>
                <a:ext uri="{FF2B5EF4-FFF2-40B4-BE49-F238E27FC236}">
                  <a16:creationId xmlns:a16="http://schemas.microsoft.com/office/drawing/2014/main" id="{C4A5B510-7CDB-483F-A9B3-C632931E0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168"/>
              <a:ext cx="1200" cy="33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47625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60" name="Text Box 1057">
              <a:extLst>
                <a:ext uri="{FF2B5EF4-FFF2-40B4-BE49-F238E27FC236}">
                  <a16:creationId xmlns:a16="http://schemas.microsoft.com/office/drawing/2014/main" id="{9A8578A6-22B3-4E0D-B3F3-F51E9E5C1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216"/>
              <a:ext cx="110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1pPr>
              <a:lvl2pPr marL="742950" indent="-285750"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2pPr>
              <a:lvl3pPr marL="1143000" indent="-228600"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3pPr>
              <a:lvl4pPr marL="1600200" indent="-228600"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4pPr>
              <a:lvl5pPr marL="2057400" indent="-228600"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Impact" panose="020B080603090205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kumimoji="0" lang="az-Latn-AZ" altLang="az-Cyrl-AZ" sz="2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İltihab </a:t>
              </a:r>
              <a:endParaRPr kumimoji="0" lang="ru-RU" altLang="az-Cyrl-AZ" sz="20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41" name="Text Box 1058">
            <a:extLst>
              <a:ext uri="{FF2B5EF4-FFF2-40B4-BE49-F238E27FC236}">
                <a16:creationId xmlns:a16="http://schemas.microsoft.com/office/drawing/2014/main" id="{93624514-B0F2-475A-9960-15686A490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172201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kumimoji="0" lang="az-Latn-AZ" altLang="az-Cyrl-AZ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Ağrı</a:t>
            </a:r>
            <a:endParaRPr kumimoji="0" lang="ru-RU" altLang="az-Cyrl-AZ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2" name="Text Box 1059">
            <a:extLst>
              <a:ext uri="{FF2B5EF4-FFF2-40B4-BE49-F238E27FC236}">
                <a16:creationId xmlns:a16="http://schemas.microsoft.com/office/drawing/2014/main" id="{A4F3F434-AC70-4EAF-B870-78D68C955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172201"/>
            <a:ext cx="182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kumimoji="0" lang="az-Latn-AZ" altLang="az-Cyrl-AZ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Qızdırma </a:t>
            </a:r>
            <a:endParaRPr kumimoji="0" lang="ru-RU" altLang="az-Cyrl-AZ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60" name="AutoShape 1060">
            <a:extLst>
              <a:ext uri="{FF2B5EF4-FFF2-40B4-BE49-F238E27FC236}">
                <a16:creationId xmlns:a16="http://schemas.microsoft.com/office/drawing/2014/main" id="{8FE99F44-4E37-4D69-9664-FAD7E8C4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56388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61" name="AutoShape 1061">
            <a:extLst>
              <a:ext uri="{FF2B5EF4-FFF2-40B4-BE49-F238E27FC236}">
                <a16:creationId xmlns:a16="http://schemas.microsoft.com/office/drawing/2014/main" id="{820C514C-9C54-4135-BBCF-BA802BF43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334000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62" name="AutoShape 1062">
            <a:extLst>
              <a:ext uri="{FF2B5EF4-FFF2-40B4-BE49-F238E27FC236}">
                <a16:creationId xmlns:a16="http://schemas.microsoft.com/office/drawing/2014/main" id="{5709BD3C-8078-490C-B5A2-3CF02F033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6388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63" name="Oval 1063">
            <a:extLst>
              <a:ext uri="{FF2B5EF4-FFF2-40B4-BE49-F238E27FC236}">
                <a16:creationId xmlns:a16="http://schemas.microsoft.com/office/drawing/2014/main" id="{58D87175-0A65-4578-8C5C-722A5F36E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925" y="3441700"/>
            <a:ext cx="2743200" cy="762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64" name="Oval 1064">
            <a:extLst>
              <a:ext uri="{FF2B5EF4-FFF2-40B4-BE49-F238E27FC236}">
                <a16:creationId xmlns:a16="http://schemas.microsoft.com/office/drawing/2014/main" id="{E7EB447E-D6BE-4C91-8D7C-C4B196F57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4" y="3513138"/>
            <a:ext cx="2320925" cy="646112"/>
          </a:xfrm>
          <a:prstGeom prst="ellipse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48" name="Text Box 1065">
            <a:extLst>
              <a:ext uri="{FF2B5EF4-FFF2-40B4-BE49-F238E27FC236}">
                <a16:creationId xmlns:a16="http://schemas.microsoft.com/office/drawing/2014/main" id="{7C97F804-751C-4D31-A02F-2B7570A64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1" y="3657601"/>
            <a:ext cx="2244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kumimoji="0" lang="az-Latn-AZ" altLang="az-Cyrl-AZ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SOG </a:t>
            </a:r>
            <a:endParaRPr kumimoji="0" lang="ru-RU" altLang="az-Cyrl-AZ" sz="2000" b="1" dirty="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66" name="AutoShape 1066">
            <a:extLst>
              <a:ext uri="{FF2B5EF4-FFF2-40B4-BE49-F238E27FC236}">
                <a16:creationId xmlns:a16="http://schemas.microsoft.com/office/drawing/2014/main" id="{7987B3AC-22A4-4AB5-9261-52CD36B8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21336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67" name="AutoShape 1067">
            <a:extLst>
              <a:ext uri="{FF2B5EF4-FFF2-40B4-BE49-F238E27FC236}">
                <a16:creationId xmlns:a16="http://schemas.microsoft.com/office/drawing/2014/main" id="{489B3E87-7820-44B5-9AB1-8E02B089E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35052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68" name="AutoShape 1068">
            <a:extLst>
              <a:ext uri="{FF2B5EF4-FFF2-40B4-BE49-F238E27FC236}">
                <a16:creationId xmlns:a16="http://schemas.microsoft.com/office/drawing/2014/main" id="{A3DE9672-E479-418A-8E43-0EFF86FA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47244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69" name="AutoShape 1069">
            <a:extLst>
              <a:ext uri="{FF2B5EF4-FFF2-40B4-BE49-F238E27FC236}">
                <a16:creationId xmlns:a16="http://schemas.microsoft.com/office/drawing/2014/main" id="{4C208481-36A8-45CA-8030-C8AD83465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384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53" name="Text Box 1070">
            <a:extLst>
              <a:ext uri="{FF2B5EF4-FFF2-40B4-BE49-F238E27FC236}">
                <a16:creationId xmlns:a16="http://schemas.microsoft.com/office/drawing/2014/main" id="{B80B75ED-E832-4D66-9ECA-6FFA21669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286001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kumimoji="0" lang="ru-RU" altLang="az-Cyrl-AZ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ЛК</a:t>
            </a:r>
          </a:p>
        </p:txBody>
      </p:sp>
      <p:sp>
        <p:nvSpPr>
          <p:cNvPr id="13354" name="Text Box 1071">
            <a:extLst>
              <a:ext uri="{FF2B5EF4-FFF2-40B4-BE49-F238E27FC236}">
                <a16:creationId xmlns:a16="http://schemas.microsoft.com/office/drawing/2014/main" id="{9CE59841-3456-4038-9D26-9ADBEB935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kumimoji="0" lang="ru-RU" altLang="az-Cyrl-AZ" sz="2400" b="1">
                <a:solidFill>
                  <a:schemeClr val="tx1"/>
                </a:solidFill>
                <a:latin typeface="Times New Roman" panose="02020603050405020304" pitchFamily="18" charset="0"/>
              </a:rPr>
              <a:t>–</a:t>
            </a:r>
          </a:p>
        </p:txBody>
      </p:sp>
      <p:sp>
        <p:nvSpPr>
          <p:cNvPr id="13355" name="Text Box 1072">
            <a:extLst>
              <a:ext uri="{FF2B5EF4-FFF2-40B4-BE49-F238E27FC236}">
                <a16:creationId xmlns:a16="http://schemas.microsoft.com/office/drawing/2014/main" id="{8625586C-3B61-46C1-9FAD-B67D310E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76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kumimoji="0" lang="ru-RU" altLang="az-Cyrl-AZ" sz="2400" b="1">
                <a:solidFill>
                  <a:schemeClr val="tx1"/>
                </a:solidFill>
                <a:latin typeface="Times New Roman" panose="02020603050405020304" pitchFamily="18" charset="0"/>
              </a:rPr>
              <a:t>–</a:t>
            </a:r>
          </a:p>
        </p:txBody>
      </p:sp>
      <p:sp>
        <p:nvSpPr>
          <p:cNvPr id="26673" name="Oval 1073">
            <a:extLst>
              <a:ext uri="{FF2B5EF4-FFF2-40B4-BE49-F238E27FC236}">
                <a16:creationId xmlns:a16="http://schemas.microsoft.com/office/drawing/2014/main" id="{E6D5F7E6-C3C6-4911-B684-B7154C2E7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864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57" name="Text Box 1074">
            <a:extLst>
              <a:ext uri="{FF2B5EF4-FFF2-40B4-BE49-F238E27FC236}">
                <a16:creationId xmlns:a16="http://schemas.microsoft.com/office/drawing/2014/main" id="{4D7CEC65-7EA3-426A-9B4F-D3A7724F6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kumimoji="0" lang="ru-RU" altLang="az-Cyrl-AZ" sz="2400" b="1">
                <a:solidFill>
                  <a:schemeClr val="tx1"/>
                </a:solidFill>
                <a:latin typeface="Times New Roman" panose="02020603050405020304" pitchFamily="18" charset="0"/>
              </a:rPr>
              <a:t>–</a:t>
            </a:r>
          </a:p>
        </p:txBody>
      </p:sp>
      <p:sp>
        <p:nvSpPr>
          <p:cNvPr id="13358" name="Text Box 1075">
            <a:extLst>
              <a:ext uri="{FF2B5EF4-FFF2-40B4-BE49-F238E27FC236}">
                <a16:creationId xmlns:a16="http://schemas.microsoft.com/office/drawing/2014/main" id="{C07CB943-577C-40A8-8AF1-203DB326F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86401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742950" indent="-28575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marL="11430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marL="16002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marL="2057400" indent="-228600"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kumimoji="0" lang="ru-RU" altLang="az-Cyrl-AZ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kumimoji="0" lang="az-Latn-AZ" altLang="az-Cyrl-AZ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Boğucu təsir </a:t>
            </a:r>
            <a:endParaRPr kumimoji="0" lang="ru-RU" altLang="az-Cyrl-AZ" sz="1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1A62E4B2-8823-49BB-9D15-73B394C4DF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37" tIns="45718" rIns="91437" bIns="45718" rtlCol="0" anchor="t">
            <a:normAutofit/>
          </a:bodyPr>
          <a:lstStyle/>
          <a:p>
            <a:r>
              <a:rPr lang="az-Latn-AZ" sz="4000" b="1" dirty="0">
                <a:effectLst>
                  <a:reflection blurRad="6350" stA="55000" endA="300" endPos="45500" dir="5400000" sy="-100000" algn="bl" rotWithShape="0"/>
                </a:effectLst>
              </a:rPr>
              <a:t>Qeyri-steroid iltihab əleyhinə preparatlar</a:t>
            </a:r>
            <a:br>
              <a:rPr lang="az-Latn-AZ" sz="4000" b="1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az-Latn-AZ" sz="4000" b="1" dirty="0">
                <a:effectLst>
                  <a:reflection blurRad="6350" stA="55000" endA="300" endPos="45500" dir="5400000" sy="-100000" algn="bl" rotWithShape="0"/>
                </a:effectLst>
              </a:rPr>
              <a:t>(QSİƏP)</a:t>
            </a:r>
            <a:endParaRPr lang="ru-RU" altLang="az-Cyrl-AZ" sz="3827" b="1" dirty="0">
              <a:solidFill>
                <a:srgbClr val="A50021"/>
              </a:solidFill>
            </a:endParaRP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7F37A703-B90B-41B1-B409-93014E7B3F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 vert="horz" lIns="91437" tIns="45718" rIns="91437" bIns="45718" rtlCol="0">
            <a:normAutofit/>
          </a:bodyPr>
          <a:lstStyle/>
          <a:p>
            <a:pPr marL="437369" indent="-437369" defTabSz="1166317"/>
            <a:endParaRPr lang="ru-RU" altLang="az-Cyrl-AZ" b="1" dirty="0"/>
          </a:p>
          <a:p>
            <a:pPr marL="437369" indent="-437369" defTabSz="1166317"/>
            <a:r>
              <a:rPr lang="az-Latn-AZ" b="1" dirty="0">
                <a:effectLst>
                  <a:reflection blurRad="6350" stA="55000" endA="300" endPos="45500" dir="5400000" sy="-100000" algn="bl" rotWithShape="0"/>
                </a:effectLst>
              </a:rPr>
              <a:t>Qeyri-steroid iltihab əleyhinə preparatlar (QSİƏP) – ağrıkəsici, iltihab əleyhinə və qızdırmasalıcı  təsirlərə malik olan dərman vasitələri qrupudur</a:t>
            </a:r>
          </a:p>
          <a:p>
            <a:pPr marL="437369" indent="-437369" defTabSz="1166317"/>
            <a:r>
              <a:rPr lang="az-Latn-AZ" altLang="az-Cyrl-AZ" b="1" dirty="0">
                <a:effectLst>
                  <a:reflection blurRad="6350" stA="55000" endA="300" endPos="45500" dir="5400000" sy="-100000" algn="bl" rotWithShape="0"/>
                </a:effectLst>
              </a:rPr>
              <a:t>QSİƏP-lərin əsas farmakoloji təsiri siklooksigenaza fermentinin (SOG) aktivliyinin zəifləməsi (inhibə olunması) ilə əlaqədardır.</a:t>
            </a:r>
          </a:p>
          <a:p>
            <a:pPr marL="437369" indent="-437369" defTabSz="1166317"/>
            <a:endParaRPr lang="az-Latn-AZ" altLang="az-Cyrl-AZ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91" name="Group 47">
            <a:extLst>
              <a:ext uri="{FF2B5EF4-FFF2-40B4-BE49-F238E27FC236}">
                <a16:creationId xmlns:a16="http://schemas.microsoft.com/office/drawing/2014/main" id="{FECBE9F6-7985-43C5-8756-6A596BAFE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245986"/>
              </p:ext>
            </p:extLst>
          </p:nvPr>
        </p:nvGraphicFramePr>
        <p:xfrm>
          <a:off x="1810140" y="130628"/>
          <a:ext cx="8789436" cy="6596743"/>
        </p:xfrm>
        <a:graphic>
          <a:graphicData uri="http://schemas.openxmlformats.org/drawingml/2006/table">
            <a:tbl>
              <a:tblPr/>
              <a:tblGrid>
                <a:gridCol w="4304719">
                  <a:extLst>
                    <a:ext uri="{9D8B030D-6E8A-4147-A177-3AD203B41FA5}">
                      <a16:colId xmlns:a16="http://schemas.microsoft.com/office/drawing/2014/main" val="1044950756"/>
                    </a:ext>
                  </a:extLst>
                </a:gridCol>
                <a:gridCol w="4484717">
                  <a:extLst>
                    <a:ext uri="{9D8B030D-6E8A-4147-A177-3AD203B41FA5}">
                      <a16:colId xmlns:a16="http://schemas.microsoft.com/office/drawing/2014/main" val="632612771"/>
                    </a:ext>
                  </a:extLst>
                </a:gridCol>
              </a:tblGrid>
              <a:tr h="419504">
                <a:tc gridSpan="2">
                  <a:txBody>
                    <a:bodyPr/>
                    <a:lstStyle>
                      <a:lvl1pPr marL="268288" indent="-268288"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82613" indent="-223838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5350" indent="-17780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12900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701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273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845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417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717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+mj-lt"/>
                        </a:rPr>
                        <a:t>                          Nəzərəçarpan iltihab əleyhinə aktivliyə malik QSİƏP-lər</a:t>
                      </a:r>
                      <a:endParaRPr kumimoji="0" lang="ru-RU" altLang="az-Cyrl-A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+mj-lt"/>
                      </a:endParaRPr>
                    </a:p>
                  </a:txBody>
                  <a:tcPr marL="116629" marR="116629" marT="58314" marB="5831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z-Cyrl-A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003261"/>
                  </a:ext>
                </a:extLst>
              </a:tr>
              <a:tr h="421352">
                <a:tc gridSpan="2">
                  <a:txBody>
                    <a:bodyPr/>
                    <a:lstStyle>
                      <a:lvl1pPr marL="268288" indent="-268288"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82613" indent="-223838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5350" indent="-17780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12900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701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273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845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417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ctr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+mj-lt"/>
                        </a:rPr>
                        <a:t>Turşular </a:t>
                      </a:r>
                      <a:endParaRPr kumimoji="0" lang="ru-RU" altLang="az-Cyrl-A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+mj-lt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z-Cyrl-A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165122"/>
                  </a:ext>
                </a:extLst>
              </a:tr>
              <a:tr h="1099949">
                <a:tc>
                  <a:txBody>
                    <a:bodyPr/>
                    <a:lstStyle>
                      <a:lvl1pPr marL="268288" indent="-268288"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82613" indent="-223838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5350" indent="-17780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12900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701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273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845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417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0000"/>
                          </a:solidFill>
                          <a:effectLst/>
                          <a:latin typeface="+mj-lt"/>
                        </a:rPr>
                        <a:t>Salisilatlar </a:t>
                      </a:r>
                      <a:endParaRPr kumimoji="0" lang="ru-RU" altLang="az-Cyrl-A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tc>
                  <a:txBody>
                    <a:bodyPr/>
                    <a:lstStyle>
                      <a:lvl1pPr marL="268288" indent="-268288"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82613" indent="-223838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5350" indent="-17780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12900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701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273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845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417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kumimoji="0" lang="ru-RU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А</a:t>
                      </a: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setilsalisil turşusu (aspirin) </a:t>
                      </a:r>
                      <a:endParaRPr kumimoji="0" lang="az-Latn-AZ" altLang="az-Cyrl-AZ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j-lt"/>
                      </a:endParaRPr>
                    </a:p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   Difluzinal </a:t>
                      </a:r>
                      <a:endParaRPr kumimoji="0" lang="az-Latn-AZ" altLang="az-Cyrl-AZ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j-lt"/>
                      </a:endParaRPr>
                    </a:p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    Lizinmonoasetilsalisilat </a:t>
                      </a:r>
                      <a:endParaRPr kumimoji="0" lang="ru-RU" altLang="az-Cyrl-AZ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j-lt"/>
                      </a:endParaRPr>
                    </a:p>
                  </a:txBody>
                  <a:tcPr marL="116629" marR="116629" marT="58314" marB="583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102877"/>
                  </a:ext>
                </a:extLst>
              </a:tr>
              <a:tr h="419504">
                <a:tc>
                  <a:txBody>
                    <a:bodyPr/>
                    <a:lstStyle>
                      <a:lvl1pPr marL="268288" indent="-268288"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82613" indent="-223838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5350" indent="-17780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12900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701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273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845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417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0000"/>
                          </a:solidFill>
                          <a:effectLst/>
                          <a:latin typeface="+mj-lt"/>
                        </a:rPr>
                        <a:t>Pirazolidinlər </a:t>
                      </a:r>
                      <a:endParaRPr kumimoji="0" lang="ru-RU" altLang="az-Cyrl-A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tc>
                  <a:txBody>
                    <a:bodyPr/>
                    <a:lstStyle>
                      <a:lvl1pPr marL="268288" indent="-268288"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82613" indent="-223838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5350" indent="-17780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12900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701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273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845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417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Fenilbutazon </a:t>
                      </a:r>
                      <a:endParaRPr kumimoji="0" lang="ru-RU" altLang="az-Cyrl-AZ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j-lt"/>
                      </a:endParaRPr>
                    </a:p>
                  </a:txBody>
                  <a:tcPr marL="116629" marR="116629" marT="58314" marB="583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24012"/>
                  </a:ext>
                </a:extLst>
              </a:tr>
              <a:tr h="948042">
                <a:tc>
                  <a:txBody>
                    <a:bodyPr/>
                    <a:lstStyle>
                      <a:lvl1pPr marL="268288" indent="-268288"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82613" indent="-223838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5350" indent="-17780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12900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701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273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845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417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0000"/>
                          </a:solidFill>
                          <a:effectLst/>
                          <a:latin typeface="+mj-lt"/>
                        </a:rPr>
                        <a:t>İndolsirkə turşusunun törəmələri </a:t>
                      </a:r>
                      <a:endParaRPr kumimoji="0" lang="ru-RU" altLang="az-Cyrl-A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tc>
                  <a:txBody>
                    <a:bodyPr/>
                    <a:lstStyle>
                      <a:lvl1pPr marL="268288" indent="-268288"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82613" indent="-223838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5350" indent="-17780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12900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701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273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845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417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İndometasin </a:t>
                      </a:r>
                      <a:endParaRPr kumimoji="0" lang="az-Latn-AZ" altLang="az-Cyrl-AZ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j-lt"/>
                      </a:endParaRPr>
                    </a:p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  Sulindak</a:t>
                      </a: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</a:rPr>
                        <a:t>, </a:t>
                      </a:r>
                    </a:p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</a:rPr>
                        <a:t>   Etodolak</a:t>
                      </a:r>
                    </a:p>
                  </a:txBody>
                  <a:tcPr marL="116629" marR="116629" marT="58314" marB="583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0705"/>
                  </a:ext>
                </a:extLst>
              </a:tr>
              <a:tr h="603198">
                <a:tc>
                  <a:txBody>
                    <a:bodyPr/>
                    <a:lstStyle>
                      <a:lvl1pPr marL="268288" indent="-268288"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82613" indent="-223838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5350" indent="-17780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12900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701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273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845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417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0000"/>
                          </a:solidFill>
                          <a:effectLst/>
                          <a:latin typeface="+mj-lt"/>
                        </a:rPr>
                        <a:t>Fenilsirkə turşusunun törəmələri </a:t>
                      </a:r>
                      <a:endParaRPr kumimoji="0" lang="ru-RU" altLang="az-Cyrl-A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tc>
                  <a:txBody>
                    <a:bodyPr/>
                    <a:lstStyle>
                      <a:lvl1pPr marL="268288" indent="-268288"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82613" indent="-223838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5350" indent="-17780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12900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701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273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845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417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Diklofenak </a:t>
                      </a:r>
                      <a:endParaRPr kumimoji="0" lang="ru-RU" altLang="az-Cyrl-AZ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j-lt"/>
                      </a:endParaRPr>
                    </a:p>
                  </a:txBody>
                  <a:tcPr marL="116629" marR="116629" marT="58314" marB="583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909221"/>
                  </a:ext>
                </a:extLst>
              </a:tr>
              <a:tr h="1210463">
                <a:tc>
                  <a:txBody>
                    <a:bodyPr/>
                    <a:lstStyle>
                      <a:lvl1pPr marL="268288" indent="-268288"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82613" indent="-223838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5350" indent="-17780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12900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701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273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845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417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0000"/>
                          </a:solidFill>
                          <a:effectLst/>
                          <a:latin typeface="+mj-lt"/>
                        </a:rPr>
                        <a:t>Oksikamlar </a:t>
                      </a:r>
                      <a:endParaRPr kumimoji="0" lang="ru-RU" altLang="az-Cyrl-A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tc>
                  <a:txBody>
                    <a:bodyPr/>
                    <a:lstStyle>
                      <a:lvl1pPr marL="268288" indent="-268288"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82613" indent="-223838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5350" indent="-17780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12900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701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273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845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417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</a:rPr>
                        <a:t>Piroksikam</a:t>
                      </a:r>
                    </a:p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</a:rPr>
                        <a:t>    Tenoksikam </a:t>
                      </a:r>
                    </a:p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</a:rPr>
                        <a:t>    Meloksikam </a:t>
                      </a:r>
                      <a:endParaRPr kumimoji="0" lang="ru-RU" altLang="az-Cyrl-AZ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j-lt"/>
                      </a:endParaRPr>
                    </a:p>
                  </a:txBody>
                  <a:tcPr marL="116629" marR="116629" marT="58314" marB="583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29808"/>
                  </a:ext>
                </a:extLst>
              </a:tr>
              <a:tr h="1474731">
                <a:tc>
                  <a:txBody>
                    <a:bodyPr/>
                    <a:lstStyle>
                      <a:lvl1pPr marL="268288" indent="-268288"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82613" indent="-223838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5350" indent="-17780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12900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701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273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845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417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0000"/>
                          </a:solidFill>
                          <a:effectLst/>
                          <a:latin typeface="+mj-lt"/>
                        </a:rPr>
                        <a:t>Propion turşusunun törəmələri </a:t>
                      </a:r>
                      <a:endParaRPr kumimoji="0" lang="ru-RU" altLang="az-Cyrl-A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tc>
                  <a:txBody>
                    <a:bodyPr/>
                    <a:lstStyle>
                      <a:lvl1pPr marL="268288" indent="-268288"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82613" indent="-223838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5350" indent="-17780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12900" indent="-17938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701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273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845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41700" indent="-179388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</a:rPr>
                        <a:t>İbuprofen</a:t>
                      </a:r>
                    </a:p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</a:rPr>
                        <a:t>    Naproksen </a:t>
                      </a:r>
                    </a:p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</a:rPr>
                        <a:t>    Flurbiprofen </a:t>
                      </a:r>
                    </a:p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   Ketoprofen</a:t>
                      </a:r>
                      <a:endParaRPr kumimoji="0" lang="az-Latn-AZ" altLang="az-Cyrl-AZ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j-lt"/>
                      </a:endParaRPr>
                    </a:p>
                    <a:p>
                      <a:pPr marL="268288" marR="0" lvl="0" indent="-268288" algn="l" defTabSz="71755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    Tiaprofen turşusu</a:t>
                      </a:r>
                      <a:endParaRPr kumimoji="0" lang="ru-RU" altLang="az-Cyrl-AZ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j-lt"/>
                      </a:endParaRPr>
                    </a:p>
                  </a:txBody>
                  <a:tcPr marL="116629" marR="116629" marT="58314" marB="583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71734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A0A8F36E-5AA0-4E95-A13E-4FFB0F749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z-Cyrl-AZ" altLang="az-Cyrl-AZ"/>
          </a:p>
        </p:txBody>
      </p:sp>
      <p:graphicFrame>
        <p:nvGraphicFramePr>
          <p:cNvPr id="161840" name="Group 48">
            <a:extLst>
              <a:ext uri="{FF2B5EF4-FFF2-40B4-BE49-F238E27FC236}">
                <a16:creationId xmlns:a16="http://schemas.microsoft.com/office/drawing/2014/main" id="{816971AE-DBA7-4274-BCF7-71816D1FE824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285749"/>
          <a:ext cx="3120219" cy="3660840"/>
        </p:xfrm>
        <a:graphic>
          <a:graphicData uri="http://schemas.openxmlformats.org/drawingml/2006/table">
            <a:tbl>
              <a:tblPr/>
              <a:tblGrid>
                <a:gridCol w="3120219">
                  <a:extLst>
                    <a:ext uri="{9D8B030D-6E8A-4147-A177-3AD203B41FA5}">
                      <a16:colId xmlns:a16="http://schemas.microsoft.com/office/drawing/2014/main" val="2874635592"/>
                    </a:ext>
                  </a:extLst>
                </a:gridCol>
              </a:tblGrid>
              <a:tr h="3660840">
                <a:tc>
                  <a:txBody>
                    <a:bodyPr/>
                    <a:lstStyle>
                      <a:lvl1pPr algn="l" defTabSz="7175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58775" algn="l" defTabSz="717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717550" algn="l" defTabSz="71755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74738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33513" algn="l" defTabSz="7175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890713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47913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05113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262313" defTabSz="717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175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z-Cyrl-AZ" altLang="az-Cyrl-AZ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56992"/>
                  </a:ext>
                </a:extLst>
              </a:tr>
            </a:tbl>
          </a:graphicData>
        </a:graphic>
      </p:graphicFrame>
      <p:sp>
        <p:nvSpPr>
          <p:cNvPr id="161841" name="Rectangle 49">
            <a:extLst>
              <a:ext uri="{FF2B5EF4-FFF2-40B4-BE49-F238E27FC236}">
                <a16:creationId xmlns:a16="http://schemas.microsoft.com/office/drawing/2014/main" id="{3F8F7331-F358-4400-9F2C-CC2C8A66D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57109"/>
            <a:ext cx="9144000" cy="602601"/>
          </a:xfrm>
          <a:prstGeom prst="rect">
            <a:avLst/>
          </a:prstGeom>
          <a:solidFill>
            <a:srgbClr val="F8F3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br>
              <a:rPr lang="ru-RU" altLang="az-Cyrl-AZ" sz="1020"/>
            </a:br>
            <a:endParaRPr lang="ru-RU" altLang="az-Cyrl-AZ" sz="2296"/>
          </a:p>
        </p:txBody>
      </p:sp>
      <p:graphicFrame>
        <p:nvGraphicFramePr>
          <p:cNvPr id="161848" name="Group 56">
            <a:extLst>
              <a:ext uri="{FF2B5EF4-FFF2-40B4-BE49-F238E27FC236}">
                <a16:creationId xmlns:a16="http://schemas.microsoft.com/office/drawing/2014/main" id="{4928B548-4C29-4DF3-BADF-11A8530EA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807751"/>
              </p:ext>
            </p:extLst>
          </p:nvPr>
        </p:nvGraphicFramePr>
        <p:xfrm>
          <a:off x="1536150" y="1"/>
          <a:ext cx="9131851" cy="6941679"/>
        </p:xfrm>
        <a:graphic>
          <a:graphicData uri="http://schemas.openxmlformats.org/drawingml/2006/table">
            <a:tbl>
              <a:tblPr/>
              <a:tblGrid>
                <a:gridCol w="5908368">
                  <a:extLst>
                    <a:ext uri="{9D8B030D-6E8A-4147-A177-3AD203B41FA5}">
                      <a16:colId xmlns:a16="http://schemas.microsoft.com/office/drawing/2014/main" val="1160281843"/>
                    </a:ext>
                  </a:extLst>
                </a:gridCol>
                <a:gridCol w="3223483">
                  <a:extLst>
                    <a:ext uri="{9D8B030D-6E8A-4147-A177-3AD203B41FA5}">
                      <a16:colId xmlns:a16="http://schemas.microsoft.com/office/drawing/2014/main" val="2414850055"/>
                    </a:ext>
                  </a:extLst>
                </a:gridCol>
              </a:tblGrid>
              <a:tr h="583143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anose="020B0604030504040204" pitchFamily="34" charset="0"/>
                        </a:rPr>
                        <a:t>Qeyri turşu törəmələri </a:t>
                      </a:r>
                      <a:endParaRPr kumimoji="0" lang="ru-RU" altLang="az-Cyrl-AZ" sz="31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z-Cyrl-A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840426"/>
                  </a:ext>
                </a:extLst>
              </a:tr>
              <a:tr h="5831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az-Cyrl-AZ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az-Cyrl-AZ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16667"/>
                  </a:ext>
                </a:extLst>
              </a:tr>
              <a:tr h="13140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0000"/>
                          </a:solidFill>
                          <a:effectLst/>
                          <a:latin typeface="Verdana" panose="020B0604030504040204" pitchFamily="34" charset="0"/>
                        </a:rPr>
                        <a:t>Sulfonamid törəmələri </a:t>
                      </a:r>
                      <a:endParaRPr kumimoji="0" lang="ru-RU" altLang="az-Cyrl-AZ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Nimesulid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Selekoksib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Rofekoksib </a:t>
                      </a:r>
                      <a:endParaRPr kumimoji="0" lang="ru-RU" altLang="az-Cyrl-AZ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047943"/>
                  </a:ext>
                </a:extLst>
              </a:tr>
              <a:tr h="583143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anose="020B0604030504040204" pitchFamily="34" charset="0"/>
                        </a:rPr>
                        <a:t>             Zəif iltihab əleyhinə aktivliyə malik QSİƏP-lər </a:t>
                      </a:r>
                      <a:endParaRPr kumimoji="0" lang="ru-RU" altLang="az-Cyrl-AZ" sz="31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z-Cyrl-A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640712"/>
                  </a:ext>
                </a:extLst>
              </a:tr>
              <a:tr h="94760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0000"/>
                          </a:solidFill>
                          <a:effectLst/>
                          <a:latin typeface="Verdana" panose="020B0604030504040204" pitchFamily="34" charset="0"/>
                        </a:rPr>
                        <a:t>Antranil turşusunun törəmələri </a:t>
                      </a:r>
                      <a:endParaRPr kumimoji="0" lang="ru-RU" altLang="az-Cyrl-AZ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anose="020B060403050404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Mefenam turşusu </a:t>
                      </a:r>
                      <a:br>
                        <a:rPr kumimoji="0" lang="ru-RU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az-Latn-AZ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anose="020B0604030504040204" pitchFamily="34" charset="0"/>
                        </a:rPr>
                        <a:t>Etofenamat </a:t>
                      </a:r>
                      <a:endParaRPr kumimoji="0" lang="ru-RU" altLang="az-Cyrl-AZ" sz="31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051518"/>
                  </a:ext>
                </a:extLst>
              </a:tr>
              <a:tr h="13161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0000"/>
                          </a:solidFill>
                          <a:effectLst/>
                          <a:latin typeface="Verdana" panose="020B0604030504040204" pitchFamily="34" charset="0"/>
                        </a:rPr>
                        <a:t>Pirazolonlar </a:t>
                      </a:r>
                      <a:endParaRPr kumimoji="0" lang="ru-RU" altLang="az-Cyrl-AZ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anose="020B060403050404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Metamizol </a:t>
                      </a:r>
                      <a:br>
                        <a:rPr kumimoji="0" lang="ru-RU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az-Latn-AZ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anose="020B0604030504040204" pitchFamily="34" charset="0"/>
                        </a:rPr>
                        <a:t>Aminofenazon</a:t>
                      </a:r>
                      <a:br>
                        <a:rPr kumimoji="0" lang="ru-RU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az-Latn-AZ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anose="020B0604030504040204" pitchFamily="34" charset="0"/>
                        </a:rPr>
                        <a:t>Propifenazon </a:t>
                      </a:r>
                      <a:endParaRPr kumimoji="0" lang="ru-RU" altLang="az-Cyrl-AZ" sz="31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61944"/>
                  </a:ext>
                </a:extLst>
              </a:tr>
              <a:tr h="94760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0000"/>
                          </a:solidFill>
                          <a:effectLst/>
                          <a:latin typeface="Verdana" panose="020B0604030504040204" pitchFamily="34" charset="0"/>
                        </a:rPr>
                        <a:t>Paraaminofenol törəmələri </a:t>
                      </a:r>
                      <a:endParaRPr kumimoji="0" lang="ru-RU" altLang="az-Cyrl-AZ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2A2A"/>
                          </a:solidFill>
                          <a:effectLst/>
                          <a:latin typeface="Verdana" panose="020B0604030504040204" pitchFamily="34" charset="0"/>
                          <a:hlinkClick r:id="rId4"/>
                        </a:rPr>
                        <a:t>Fenasetin</a:t>
                      </a:r>
                      <a:br>
                        <a:rPr kumimoji="0" lang="ru-RU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az-Latn-AZ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2A2A"/>
                          </a:solidFill>
                          <a:effectLst/>
                          <a:latin typeface="Verdana" panose="020B0604030504040204" pitchFamily="34" charset="0"/>
                          <a:hlinkClick r:id="rId5"/>
                        </a:rPr>
                        <a:t>Parasetamol </a:t>
                      </a:r>
                      <a:endParaRPr kumimoji="0" lang="ru-RU" altLang="az-Cyrl-AZ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35397"/>
                  </a:ext>
                </a:extLst>
              </a:tr>
              <a:tr h="6608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Latn-AZ" altLang="az-Cyrl-AZ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0000"/>
                          </a:solidFill>
                          <a:effectLst/>
                          <a:latin typeface="Verdana" panose="020B0604030504040204" pitchFamily="34" charset="0"/>
                        </a:rPr>
                        <a:t>Heteroarilsirkə turşusu törəmələri </a:t>
                      </a:r>
                      <a:endParaRPr kumimoji="0" lang="ru-RU" altLang="az-Cyrl-AZ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2A2A"/>
                          </a:solidFill>
                          <a:effectLst/>
                          <a:latin typeface="Verdana" panose="020B0604030504040204" pitchFamily="34" charset="0"/>
                          <a:hlinkClick r:id="rId6"/>
                        </a:rPr>
                        <a:t>К</a:t>
                      </a:r>
                      <a:r>
                        <a:rPr kumimoji="0" lang="az-Latn-AZ" altLang="az-Cyrl-A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2A2A"/>
                          </a:solidFill>
                          <a:effectLst/>
                          <a:latin typeface="Verdana" panose="020B0604030504040204" pitchFamily="34" charset="0"/>
                          <a:hlinkClick r:id="rId6"/>
                        </a:rPr>
                        <a:t>etorolak</a:t>
                      </a:r>
                      <a:endParaRPr kumimoji="0" lang="ru-RU" altLang="az-Cyrl-AZ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29" marR="116629" marT="58314" marB="583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43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0F418F24-08EF-414D-A292-5ECA143E9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4888" y="69980"/>
            <a:ext cx="9093393" cy="615820"/>
          </a:xfrm>
        </p:spPr>
        <p:txBody>
          <a:bodyPr>
            <a:normAutofit/>
          </a:bodyPr>
          <a:lstStyle/>
          <a:p>
            <a:r>
              <a:rPr lang="az-Latn-AZ" altLang="az-Cyrl-AZ" sz="3827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Araxidon turşusunun metabolizmi </a:t>
            </a:r>
            <a:endParaRPr lang="ru-RU" altLang="az-Cyrl-AZ" sz="3827" dirty="0"/>
          </a:p>
        </p:txBody>
      </p:sp>
      <p:pic>
        <p:nvPicPr>
          <p:cNvPr id="162821" name="Picture 5" descr="Рис.1. Метаболизм арахидоновой кислоты">
            <a:extLst>
              <a:ext uri="{FF2B5EF4-FFF2-40B4-BE49-F238E27FC236}">
                <a16:creationId xmlns:a16="http://schemas.microsoft.com/office/drawing/2014/main" id="{FD6143DD-869C-490B-B9D4-A437DA94F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37" y="685800"/>
            <a:ext cx="8888875" cy="58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>
            <a:extLst>
              <a:ext uri="{FF2B5EF4-FFF2-40B4-BE49-F238E27FC236}">
                <a16:creationId xmlns:a16="http://schemas.microsoft.com/office/drawing/2014/main" id="{47059848-0E0F-4173-913A-A6C1BA2A2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383" y="2051124"/>
            <a:ext cx="7840028" cy="434117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09588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22513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6700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3900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21100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8300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5500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>
              <a:spcBef>
                <a:spcPts val="6043"/>
              </a:spcBef>
            </a:pPr>
            <a:r>
              <a:rPr lang="ru-RU" altLang="az-Cyrl-AZ" sz="1786" b="1"/>
              <a:t>   </a:t>
            </a:r>
            <a:endParaRPr lang="ru-RU" altLang="az-Cyrl-AZ" sz="2296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549A0B6-1174-41CC-9C3B-5B4FD7C7E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12" y="386965"/>
            <a:ext cx="7835979" cy="58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66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6598" tIns="58299" rIns="116598" bIns="58299" anchor="ctr">
            <a:spAutoFit/>
          </a:bodyPr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az-Latn-AZ" altLang="az-Cyrl-AZ" sz="3061" b="1" dirty="0">
                <a:solidFill>
                  <a:srgbClr val="A50021"/>
                </a:solidFill>
                <a:latin typeface="Tahoma" panose="020B0604030504040204" pitchFamily="34" charset="0"/>
              </a:rPr>
              <a:t>Siklooksigenaza formaları (SOG) </a:t>
            </a:r>
            <a:endParaRPr lang="ru-RU" altLang="az-Cyrl-AZ" sz="2296" dirty="0">
              <a:solidFill>
                <a:srgbClr val="A50021"/>
              </a:solidFill>
              <a:latin typeface="Tahoma" panose="020B0604030504040204" pitchFamily="34" charset="0"/>
            </a:endParaRPr>
          </a:p>
        </p:txBody>
      </p:sp>
      <p:sp>
        <p:nvSpPr>
          <p:cNvPr id="82948" name="AutoShape 4">
            <a:extLst>
              <a:ext uri="{FF2B5EF4-FFF2-40B4-BE49-F238E27FC236}">
                <a16:creationId xmlns:a16="http://schemas.microsoft.com/office/drawing/2014/main" id="{86A099D4-C968-4BB7-AF6C-33DD139C5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125" y="1133889"/>
            <a:ext cx="3950387" cy="55074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6598" tIns="58299" rIns="116598" bIns="58299" anchor="ctr"/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z-Latn-AZ" altLang="az-Cyrl-AZ" sz="2551" b="1" dirty="0">
                <a:solidFill>
                  <a:srgbClr val="660066"/>
                </a:solidFill>
              </a:rPr>
              <a:t>SOG-1 </a:t>
            </a:r>
            <a:endParaRPr lang="ru-RU" altLang="az-Cyrl-AZ" sz="2551" b="1" dirty="0">
              <a:solidFill>
                <a:srgbClr val="660066"/>
              </a:solidFill>
            </a:endParaRPr>
          </a:p>
        </p:txBody>
      </p:sp>
      <p:sp>
        <p:nvSpPr>
          <p:cNvPr id="82949" name="AutoShape 5">
            <a:extLst>
              <a:ext uri="{FF2B5EF4-FFF2-40B4-BE49-F238E27FC236}">
                <a16:creationId xmlns:a16="http://schemas.microsoft.com/office/drawing/2014/main" id="{A2FCC841-74EA-41BB-9108-FEB1BB5B2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489" y="1133889"/>
            <a:ext cx="3950386" cy="55074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6598" tIns="58299" rIns="116598" bIns="58299" anchor="ctr"/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az-Latn-AZ" altLang="az-Cyrl-AZ" sz="2551" b="1" dirty="0">
                <a:solidFill>
                  <a:srgbClr val="660066"/>
                </a:solidFill>
              </a:rPr>
              <a:t>SOG</a:t>
            </a:r>
            <a:r>
              <a:rPr lang="ru-RU" altLang="az-Cyrl-AZ" sz="2551" b="1" dirty="0">
                <a:solidFill>
                  <a:srgbClr val="660066"/>
                </a:solidFill>
              </a:rPr>
              <a:t>-2</a:t>
            </a:r>
            <a:endParaRPr lang="ru-RU" altLang="az-Cyrl-AZ" sz="2296" dirty="0">
              <a:solidFill>
                <a:srgbClr val="660066"/>
              </a:solidFill>
            </a:endParaRP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DCD3685C-DA2E-4F10-96BA-11D26121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125" y="2026807"/>
            <a:ext cx="4746837" cy="365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6598" tIns="58299" rIns="116598" bIns="58299" anchor="ctr">
            <a:spAutoFit/>
          </a:bodyPr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•  </a:t>
            </a:r>
            <a:r>
              <a:rPr lang="az-Latn-AZ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Konstitusional </a:t>
            </a:r>
            <a:endParaRPr lang="ru-RU" altLang="az-Cyrl-AZ" sz="2296" dirty="0">
              <a:solidFill>
                <a:srgbClr val="660066"/>
              </a:solidFill>
              <a:latin typeface="Tahoma" panose="020B0604030504040204" pitchFamily="34" charset="0"/>
            </a:endParaRPr>
          </a:p>
          <a:p>
            <a:endParaRPr lang="ru-RU" altLang="az-Cyrl-AZ" sz="2296" dirty="0">
              <a:solidFill>
                <a:srgbClr val="660066"/>
              </a:solidFill>
              <a:latin typeface="Tahoma" panose="020B0604030504040204" pitchFamily="34" charset="0"/>
            </a:endParaRPr>
          </a:p>
          <a:p>
            <a:r>
              <a:rPr lang="ru-RU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•  </a:t>
            </a:r>
            <a:r>
              <a:rPr lang="az-Latn-AZ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Homeostatik funksiyaları requlə</a:t>
            </a:r>
          </a:p>
          <a:p>
            <a:r>
              <a:rPr lang="az-Latn-AZ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 edən prostanoidləri sintez edir</a:t>
            </a:r>
          </a:p>
          <a:p>
            <a:endParaRPr lang="az-Latn-AZ" altLang="az-Cyrl-AZ" sz="2296" dirty="0">
              <a:solidFill>
                <a:srgbClr val="660066"/>
              </a:solidFill>
              <a:latin typeface="Tahoma" panose="020B0604030504040204" pitchFamily="34" charset="0"/>
            </a:endParaRPr>
          </a:p>
          <a:p>
            <a:r>
              <a:rPr lang="az-Latn-AZ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Vacibdir</a:t>
            </a:r>
            <a:r>
              <a:rPr lang="ru-RU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: </a:t>
            </a:r>
          </a:p>
          <a:p>
            <a:r>
              <a:rPr lang="ru-RU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-  </a:t>
            </a:r>
            <a:r>
              <a:rPr lang="az-Latn-AZ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mədinin selikli qişasında </a:t>
            </a:r>
            <a:endParaRPr lang="ru-RU" altLang="az-Cyrl-AZ" sz="2296" dirty="0">
              <a:solidFill>
                <a:srgbClr val="660066"/>
              </a:solidFill>
              <a:latin typeface="Tahoma" panose="020B0604030504040204" pitchFamily="34" charset="0"/>
            </a:endParaRPr>
          </a:p>
          <a:p>
            <a:r>
              <a:rPr lang="ru-RU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-  </a:t>
            </a:r>
            <a:r>
              <a:rPr lang="az-Latn-AZ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böyrəklərdə </a:t>
            </a:r>
            <a:r>
              <a:rPr lang="ru-RU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   </a:t>
            </a:r>
          </a:p>
          <a:p>
            <a:r>
              <a:rPr lang="ru-RU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-  </a:t>
            </a:r>
            <a:r>
              <a:rPr lang="az-Latn-AZ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trombositlərdə</a:t>
            </a:r>
            <a:r>
              <a:rPr lang="ru-RU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   </a:t>
            </a:r>
          </a:p>
          <a:p>
            <a:r>
              <a:rPr lang="ru-RU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-  </a:t>
            </a:r>
            <a:r>
              <a:rPr lang="az-Latn-AZ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endotellərdə</a:t>
            </a:r>
            <a:r>
              <a:rPr lang="ru-RU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   </a:t>
            </a:r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0FD4F4F7-E8A0-45F4-A85D-DA8E7F94D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631" y="3192470"/>
            <a:ext cx="3567699" cy="47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6598" tIns="58299" rIns="116598" bIns="58299" anchor="ctr">
            <a:spAutoFit/>
          </a:bodyPr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8775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8163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7550"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4750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31950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9150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6350"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az-Cyrl-AZ" sz="2296" b="1"/>
              <a:t> </a:t>
            </a:r>
            <a:endParaRPr lang="ru-RU" altLang="az-Cyrl-AZ" sz="2296"/>
          </a:p>
        </p:txBody>
      </p:sp>
      <p:sp>
        <p:nvSpPr>
          <p:cNvPr id="82952" name="Rectangle 8">
            <a:extLst>
              <a:ext uri="{FF2B5EF4-FFF2-40B4-BE49-F238E27FC236}">
                <a16:creationId xmlns:a16="http://schemas.microsoft.com/office/drawing/2014/main" id="{64BE1367-7C3A-493A-9CA6-BFF852490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1866867"/>
            <a:ext cx="4572000" cy="294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6598" tIns="58299" rIns="116598" bIns="58299">
            <a:spAutoFit/>
          </a:bodyPr>
          <a:lstStyle>
            <a:lvl1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563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63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• </a:t>
            </a:r>
            <a:r>
              <a:rPr lang="az-Latn-AZ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induksiya olunan (əksəriyyət toxumalarda)</a:t>
            </a:r>
          </a:p>
          <a:p>
            <a:endParaRPr lang="ru-RU" altLang="az-Cyrl-AZ" sz="2296" dirty="0">
              <a:solidFill>
                <a:srgbClr val="660066"/>
              </a:solidFill>
              <a:latin typeface="Tahoma" panose="020B0604030504040204" pitchFamily="34" charset="0"/>
            </a:endParaRPr>
          </a:p>
          <a:p>
            <a:r>
              <a:rPr lang="ru-RU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• </a:t>
            </a:r>
            <a:r>
              <a:rPr lang="az-Latn-AZ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İltihab, ağrı və qızdırma ilə şərtlənn prostanoidlər sintez edir </a:t>
            </a:r>
            <a:endParaRPr lang="ru-RU" altLang="az-Cyrl-AZ" sz="2296" dirty="0">
              <a:solidFill>
                <a:srgbClr val="660066"/>
              </a:solidFill>
              <a:latin typeface="Tahoma" panose="020B0604030504040204" pitchFamily="34" charset="0"/>
            </a:endParaRPr>
          </a:p>
          <a:p>
            <a:endParaRPr lang="ru-RU" altLang="az-Cyrl-AZ" sz="2296" dirty="0">
              <a:solidFill>
                <a:srgbClr val="660066"/>
              </a:solidFill>
              <a:latin typeface="Tahoma" panose="020B0604030504040204" pitchFamily="34" charset="0"/>
            </a:endParaRPr>
          </a:p>
          <a:p>
            <a:r>
              <a:rPr lang="ru-RU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• </a:t>
            </a:r>
            <a:r>
              <a:rPr lang="az-Latn-AZ" altLang="az-Cyrl-AZ" sz="2296" dirty="0">
                <a:solidFill>
                  <a:srgbClr val="660066"/>
                </a:solidFill>
                <a:latin typeface="Tahoma" panose="020B0604030504040204" pitchFamily="34" charset="0"/>
              </a:rPr>
              <a:t>Əsasən iltihab zonasında sitokinlərlə induksiya olunur </a:t>
            </a:r>
            <a:endParaRPr lang="ru-RU" altLang="az-Cyrl-AZ" sz="2296" dirty="0">
              <a:solidFill>
                <a:srgbClr val="660066"/>
              </a:solidFill>
              <a:latin typeface="Tahoma" panose="020B0604030504040204" pitchFamily="34" charset="0"/>
            </a:endParaRPr>
          </a:p>
        </p:txBody>
      </p:sp>
      <p:pic>
        <p:nvPicPr>
          <p:cNvPr id="82953" name="Picture 9" descr="j0336888">
            <a:extLst>
              <a:ext uri="{FF2B5EF4-FFF2-40B4-BE49-F238E27FC236}">
                <a16:creationId xmlns:a16="http://schemas.microsoft.com/office/drawing/2014/main" id="{B44EF201-4C3C-4CFE-BBDF-9E0E218C7F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89" y="5757533"/>
            <a:ext cx="1343656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1129</TotalTime>
  <Words>710</Words>
  <Application>Microsoft Office PowerPoint</Application>
  <PresentationFormat>Widescreen</PresentationFormat>
  <Paragraphs>197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Franklin Gothic Book</vt:lpstr>
      <vt:lpstr>Tahoma</vt:lpstr>
      <vt:lpstr>Times New Roman</vt:lpstr>
      <vt:lpstr>Verdana</vt:lpstr>
      <vt:lpstr>Wingdings</vt:lpstr>
      <vt:lpstr>Crop</vt:lpstr>
      <vt:lpstr>Clip</vt:lpstr>
      <vt:lpstr>Qeyri-steroid iltihab əleyhinə preparatlar (QSİƏP)</vt:lpstr>
      <vt:lpstr>Simptomatik müalicə</vt:lpstr>
      <vt:lpstr>PowerPoint Presentation</vt:lpstr>
      <vt:lpstr>İltihab əleyhinə vasitələrin prostaqlandinlərin biosintezinə təsiri </vt:lpstr>
      <vt:lpstr>Qeyri-steroid iltihab əleyhinə preparatlar (QSİƏP)</vt:lpstr>
      <vt:lpstr>PowerPoint Presentation</vt:lpstr>
      <vt:lpstr>PowerPoint Presentation</vt:lpstr>
      <vt:lpstr> Araxidon turşusunun metabolizmi </vt:lpstr>
      <vt:lpstr>PowerPoint Presentation</vt:lpstr>
      <vt:lpstr>        QSİƏP-lərin orqanizmə təsir növləri </vt:lpstr>
      <vt:lpstr>PowerPoint Presentation</vt:lpstr>
      <vt:lpstr>FEBROFID</vt:lpstr>
      <vt:lpstr>PowerPoint Presentation</vt:lpstr>
      <vt:lpstr>İLTİHAB</vt:lpstr>
      <vt:lpstr>PowerPoint Presentation</vt:lpstr>
      <vt:lpstr>FEBROFID</vt:lpstr>
      <vt:lpstr>FEBROFID</vt:lpstr>
      <vt:lpstr>Gel  forması</vt:lpstr>
      <vt:lpstr>Gel                    Məlhəm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FEBROFID</dc:title>
  <dc:creator>Aynur Gasimova</dc:creator>
  <cp:lastModifiedBy>Administrator</cp:lastModifiedBy>
  <cp:revision>66</cp:revision>
  <dcterms:created xsi:type="dcterms:W3CDTF">2020-06-05T18:55:54Z</dcterms:created>
  <dcterms:modified xsi:type="dcterms:W3CDTF">2022-03-17T20:50:09Z</dcterms:modified>
</cp:coreProperties>
</file>