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87" r:id="rId3"/>
    <p:sldId id="258" r:id="rId4"/>
    <p:sldId id="295" r:id="rId5"/>
    <p:sldId id="297" r:id="rId6"/>
    <p:sldId id="26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6D20E-46F1-4521-AB88-F429645C565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9D671-8844-43CA-AEF9-8AAF6923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6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>
                <a:solidFill>
                  <a:schemeClr val="tx1"/>
                </a:solidFill>
              </a:rPr>
              <a:t>Анаферон</a:t>
            </a:r>
            <a:r>
              <a:rPr lang="ru-RU" dirty="0" smtClean="0">
                <a:solidFill>
                  <a:schemeClr val="tx1"/>
                </a:solidFill>
              </a:rPr>
              <a:t> – это 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оригинальный противовирусный препарат с доказанной клинической эффективностью для массовой профилактики ОРВИ, включая грипп. </a:t>
            </a:r>
            <a:r>
              <a:rPr lang="ru-RU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Анаферон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создан на основе </a:t>
            </a:r>
            <a:r>
              <a:rPr lang="ru-RU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релиз-активных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антител к </a:t>
            </a:r>
            <a:r>
              <a:rPr lang="ru-RU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ИФН-гамма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baseline="0" dirty="0" smtClean="0">
                <a:solidFill>
                  <a:schemeClr val="tx1"/>
                </a:solidFill>
              </a:rPr>
              <a:t> </a:t>
            </a:r>
            <a:endParaRPr lang="ru-RU" b="0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Для сведения: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Релиз-активность – это особый вид фармакологической активности, высвобождаемый в результате технологической обработки при производстве препарата.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15E4F-7D04-42A4-BCAE-01AAE38D762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7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Если мы с Вами представим себе «идеальный» препарат для профилактики ОРВИ и гриппа, то с большой долей вероятности, ориентируясь на клиническую практику и данные многочисленных опросов врачей, наиболее важными характеристиками такого препарата будут эффективность,  безопасность, </a:t>
            </a:r>
            <a:r>
              <a:rPr lang="ru-RU" dirty="0" smtClean="0">
                <a:latin typeface="+mn-lt"/>
              </a:rPr>
              <a:t>Удобная схема приема и лекарственная форма препарата, его совместимость с другими препаратами, применяемыми при других заболеваниях и, конечно же, важный момент с точки зрения фармакоэкономики – доступность по цене. И сегодня у нас с Вами в арсенале такой препарат есть.</a:t>
            </a:r>
            <a:endParaRPr lang="ru-RU" dirty="0">
              <a:latin typeface="+mn-lt"/>
            </a:endParaRPr>
          </a:p>
        </p:txBody>
      </p:sp>
      <p:sp>
        <p:nvSpPr>
          <p:cNvPr id="410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53B18-9905-451C-957A-B6F327E11D91}" type="slidenum">
              <a:rPr lang="ru-RU" smtClean="0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ru-RU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dirty="0" smtClean="0">
                <a:latin typeface="Arial" pitchFamily="34" charset="0"/>
              </a:rPr>
              <a:t>Таким образом, на сегодняшний день Анаферон рекомендован при гриппе и других ОРВИ в следующих ситуациях: профилактика ОРВИ и гриппа у контактных, у пациентов групп риска, для комбинированной профилактики с вакцинацией – у вакцинированных пациентов и/или планирующих вакцинацию, а также для пациентов, которым противопоказана или нежелательна (временно противопоказана) вакцинопрофилактика.</a:t>
            </a:r>
          </a:p>
          <a:p>
            <a:endParaRPr lang="ru-RU" dirty="0" smtClean="0">
              <a:latin typeface="Arial" pitchFamily="34" charset="0"/>
            </a:endParaRPr>
          </a:p>
        </p:txBody>
      </p:sp>
      <p:sp>
        <p:nvSpPr>
          <p:cNvPr id="414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2E2759-E239-4F1A-A5D8-7CB8E6E48B15}" type="slidenum">
              <a:rPr lang="ru-RU" smtClean="0">
                <a:solidFill>
                  <a:srgbClr val="000000"/>
                </a:solidFill>
                <a:latin typeface="Arial" pitchFamily="34" charset="0"/>
              </a:rPr>
              <a:pPr/>
              <a:t>6</a:t>
            </a:fld>
            <a:endParaRPr lang="ru-RU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4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73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7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2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54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5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5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7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60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2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4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0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973C-1B24-46C7-B4BA-5BDF67F197F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4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3973C-1B24-46C7-B4BA-5BDF67F197F9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44F7A-0097-407A-A0AD-4AF4E854A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05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materiamedica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836712"/>
            <a:ext cx="7838256" cy="2160240"/>
          </a:xfrm>
        </p:spPr>
        <p:txBody>
          <a:bodyPr/>
          <a:lstStyle/>
          <a:p>
            <a:pPr algn="ctr"/>
            <a:r>
              <a:rPr lang="az-Latn-AZ" dirty="0" smtClean="0"/>
              <a:t>ELMİ -TƏDQİQAT MATERİA MEDİKA HOLDİNQ ŞİRKƏTİ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58" y="4916561"/>
            <a:ext cx="3456384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7" y="3140969"/>
            <a:ext cx="2160239" cy="10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960096" y="5366309"/>
            <a:ext cx="433354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Websayt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www.materiamedica.ru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Tel/</a:t>
            </a:r>
            <a:r>
              <a:rPr lang="en-US" altLang="ru-RU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faks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(994)12 488 68 92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z-Latn-AZ" altLang="ru-RU" sz="2000" dirty="0" smtClean="0">
                <a:solidFill>
                  <a:srgbClr val="3A393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Ünvan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r>
              <a:rPr kumimoji="0" lang="az-Latn-AZ" altLang="ru-RU" sz="2000" b="0" i="0" u="none" strike="noStrike" cap="none" normalizeH="0" baseline="0" dirty="0" smtClean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Bakı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az-Latn-AZ" altLang="ru-RU" sz="2000" b="0" i="0" u="none" strike="noStrike" cap="none" normalizeH="0" baseline="0" dirty="0" smtClean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Nobel pr 15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3A393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z-Latn-AZ" dirty="0" smtClean="0"/>
              <a:t>ELMİ -TƏDQİQAT MATERİA MEDİKA HOLDİNQ ŞİRKƏTİ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09600" y="1807067"/>
            <a:ext cx="10744200" cy="410881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az-Latn-AZ" altLang="ru-RU" sz="2400" dirty="0" smtClean="0">
                <a:solidFill>
                  <a:srgbClr val="202124"/>
                </a:solidFill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ETŞ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Materia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Medica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Holding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MMC </a:t>
            </a:r>
            <a:r>
              <a:rPr kumimoji="0" lang="az-Latn-AZ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Rusiyanın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bazar</a:t>
            </a:r>
            <a:r>
              <a:rPr kumimoji="0" lang="az-Latn-AZ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ın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da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ən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böyük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əczaçılıq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şirkətlərindən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biridir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1992-ci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ildə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yaradılıb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 25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ildən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artıqdır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ki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Materia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Medica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Holdinq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müxtəlif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farmakoloji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qrupların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reseptsiz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innovativ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dərmanlarını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inkişaf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etdirir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istehsal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edir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təbliğ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edir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: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immunomodulyatorlar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virusəleyhinə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öskürək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əleyhinə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nootrop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utoloji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reproduktiv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sistemlərin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funksiyalarının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tənzimləyiciləri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Şirkətin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məhsullarının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orijinallığı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innovativliyi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həm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Rusiya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Federasiyasında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həm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də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xaricdə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qeydə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alınmış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onlarla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patentlə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təsdiqlənir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Şirkətin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dərman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vasitələrinin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yüksək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effektivliyi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təhlükəsizliyinin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unikal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birləşməsi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çoxsaylı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yerli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və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xarici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tədqiqatlarla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təsdiqlənir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Şirkətin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bütün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istehsal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müəssisələri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GMP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standartlarına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uyğunluq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sertifikatına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malikdir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+mj-l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522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999" y="67215"/>
            <a:ext cx="2260911" cy="127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49" y="1231684"/>
            <a:ext cx="2136237" cy="151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ANAFER_vzr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924" y="3214686"/>
            <a:ext cx="2549077" cy="118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упа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59" y="2857497"/>
            <a:ext cx="2370541" cy="131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Импаза  Короб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03" y="1071546"/>
            <a:ext cx="2537505" cy="128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50" y="214290"/>
            <a:ext cx="25908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26" y="1357298"/>
            <a:ext cx="24384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Афала коробка без фон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65" y="1"/>
            <a:ext cx="2907229" cy="14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 descr="C:\Users\Comp\Desktop\1481029347662_original_jergoferon_tabletki_dlya_rassasyvaniya_20_sht_www_piluli_ru_eapt21622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77295" y="2512201"/>
            <a:ext cx="3495679" cy="1857388"/>
          </a:xfrm>
          <a:prstGeom prst="rect">
            <a:avLst/>
          </a:prstGeom>
          <a:noFill/>
        </p:spPr>
      </p:pic>
      <p:pic>
        <p:nvPicPr>
          <p:cNvPr id="48132" name="Picture 4" descr="C:\Users\Comp\Desktop\15f201f5515babb1b5a986d11ed38fe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1" y="4429132"/>
            <a:ext cx="3267075" cy="1714512"/>
          </a:xfrm>
          <a:prstGeom prst="rect">
            <a:avLst/>
          </a:prstGeom>
          <a:noFill/>
        </p:spPr>
      </p:pic>
      <p:pic>
        <p:nvPicPr>
          <p:cNvPr id="48133" name="Picture 5" descr="C:\Users\Comp\Desktop\rengalin_tabletki-767x767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67604" y="4572008"/>
            <a:ext cx="3000396" cy="1428760"/>
          </a:xfrm>
          <a:prstGeom prst="rect">
            <a:avLst/>
          </a:prstGeom>
          <a:noFill/>
        </p:spPr>
      </p:pic>
      <p:pic>
        <p:nvPicPr>
          <p:cNvPr id="48135" name="Picture 7" descr="C:\Users\Comp\Desktop\d76f4ded11e80848e907b259121b0148666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52926" y="4929198"/>
            <a:ext cx="3286148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915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681" y="260648"/>
            <a:ext cx="9461735" cy="1728192"/>
          </a:xfrm>
          <a:solidFill>
            <a:schemeClr val="accent1">
              <a:lumMod val="20000"/>
              <a:lumOff val="80000"/>
              <a:alpha val="69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az-Latn-AZ" altLang="ru-RU" sz="2800" b="1" dirty="0" smtClean="0">
                <a:solidFill>
                  <a:schemeClr val="accent5"/>
                </a:solidFill>
                <a:latin typeface="inherit"/>
              </a:rPr>
              <a:t>QRİP</a:t>
            </a:r>
            <a:r>
              <a:rPr lang="ru-RU" altLang="ru-RU" sz="2800" b="1" dirty="0" smtClean="0">
                <a:solidFill>
                  <a:schemeClr val="accent5"/>
                </a:solidFill>
                <a:latin typeface="inherit"/>
              </a:rPr>
              <a:t>, </a:t>
            </a:r>
            <a:r>
              <a:rPr lang="ru-RU" altLang="ru-RU" sz="2800" b="1" dirty="0">
                <a:solidFill>
                  <a:schemeClr val="accent5"/>
                </a:solidFill>
                <a:latin typeface="inherit"/>
              </a:rPr>
              <a:t>o </a:t>
            </a:r>
            <a:r>
              <a:rPr lang="ru-RU" altLang="ru-RU" sz="2800" b="1" dirty="0" err="1" smtClean="0">
                <a:solidFill>
                  <a:schemeClr val="accent5"/>
                </a:solidFill>
                <a:latin typeface="inherit"/>
              </a:rPr>
              <a:t>cümlədən</a:t>
            </a:r>
            <a:r>
              <a:rPr lang="ru-RU" altLang="ru-RU" sz="2800" b="1" dirty="0" smtClean="0">
                <a:solidFill>
                  <a:schemeClr val="accent5"/>
                </a:solidFill>
                <a:latin typeface="inherit"/>
              </a:rPr>
              <a:t> </a:t>
            </a:r>
            <a:r>
              <a:rPr lang="az-Latn-AZ" altLang="ru-RU" sz="2800" b="1" dirty="0" smtClean="0">
                <a:solidFill>
                  <a:schemeClr val="accent5"/>
                </a:solidFill>
                <a:latin typeface="inherit"/>
              </a:rPr>
              <a:t>KRVİ</a:t>
            </a:r>
            <a:r>
              <a:rPr lang="ru-RU" altLang="ru-RU" sz="2800" b="1" dirty="0" smtClean="0">
                <a:solidFill>
                  <a:schemeClr val="accent5"/>
                </a:solidFill>
                <a:latin typeface="inherit"/>
              </a:rPr>
              <a:t>-</a:t>
            </a:r>
            <a:r>
              <a:rPr lang="ru-RU" altLang="ru-RU" sz="2800" b="1" dirty="0" err="1" smtClean="0">
                <a:solidFill>
                  <a:schemeClr val="accent5"/>
                </a:solidFill>
                <a:latin typeface="inherit"/>
              </a:rPr>
              <a:t>in</a:t>
            </a:r>
            <a:r>
              <a:rPr lang="ru-RU" altLang="ru-RU" sz="2800" b="1" dirty="0" smtClean="0">
                <a:solidFill>
                  <a:schemeClr val="accent5"/>
                </a:solidFill>
                <a:latin typeface="inherit"/>
              </a:rPr>
              <a:t> </a:t>
            </a:r>
            <a:r>
              <a:rPr lang="ru-RU" altLang="ru-RU" sz="2800" b="1" dirty="0" err="1">
                <a:solidFill>
                  <a:schemeClr val="accent5"/>
                </a:solidFill>
                <a:latin typeface="inherit"/>
              </a:rPr>
              <a:t>kütləvi</a:t>
            </a:r>
            <a:r>
              <a:rPr lang="ru-RU" altLang="ru-RU" sz="2800" b="1" dirty="0">
                <a:solidFill>
                  <a:schemeClr val="accent5"/>
                </a:solidFill>
                <a:latin typeface="inherit"/>
              </a:rPr>
              <a:t> </a:t>
            </a:r>
            <a:r>
              <a:rPr lang="ru-RU" altLang="ru-RU" sz="2800" b="1" dirty="0" smtClean="0">
                <a:solidFill>
                  <a:schemeClr val="accent5"/>
                </a:solidFill>
                <a:latin typeface="inherit"/>
              </a:rPr>
              <a:t>PROFİLA</a:t>
            </a:r>
            <a:r>
              <a:rPr lang="az-Latn-AZ" altLang="ru-RU" sz="2800" b="1" dirty="0" smtClean="0">
                <a:solidFill>
                  <a:schemeClr val="accent5"/>
                </a:solidFill>
                <a:latin typeface="inherit"/>
              </a:rPr>
              <a:t>KTİKA</a:t>
            </a:r>
            <a:r>
              <a:rPr lang="ru-RU" altLang="ru-RU" sz="2800" b="1" dirty="0" smtClean="0">
                <a:solidFill>
                  <a:schemeClr val="accent5"/>
                </a:solidFill>
                <a:latin typeface="inherit"/>
              </a:rPr>
              <a:t>S</a:t>
            </a:r>
            <a:r>
              <a:rPr lang="az-Latn-AZ" altLang="ru-RU" sz="2800" b="1" dirty="0" smtClean="0">
                <a:solidFill>
                  <a:schemeClr val="accent5"/>
                </a:solidFill>
                <a:latin typeface="inherit"/>
              </a:rPr>
              <a:t>I</a:t>
            </a:r>
            <a:r>
              <a:rPr lang="ru-RU" altLang="ru-RU" sz="2800" b="1" dirty="0" smtClean="0">
                <a:solidFill>
                  <a:schemeClr val="accent5"/>
                </a:solidFill>
                <a:latin typeface="inherit"/>
              </a:rPr>
              <a:t> </a:t>
            </a:r>
            <a:r>
              <a:rPr lang="ru-RU" altLang="ru-RU" sz="2800" b="1" dirty="0">
                <a:solidFill>
                  <a:schemeClr val="accent5"/>
                </a:solidFill>
                <a:latin typeface="inherit"/>
              </a:rPr>
              <a:t>ÜÇÜN </a:t>
            </a:r>
            <a:r>
              <a:rPr lang="ru-RU" altLang="ru-RU" sz="2800" b="1" dirty="0" smtClean="0">
                <a:solidFill>
                  <a:schemeClr val="accent5"/>
                </a:solidFill>
                <a:latin typeface="inherit"/>
              </a:rPr>
              <a:t>KLİNİK</a:t>
            </a:r>
            <a:r>
              <a:rPr lang="az-Latn-AZ" altLang="ru-RU" sz="2800" b="1" dirty="0" smtClean="0">
                <a:solidFill>
                  <a:schemeClr val="accent5"/>
                </a:solidFill>
                <a:latin typeface="inherit"/>
              </a:rPr>
              <a:t> EFFEKTİVLİYİ</a:t>
            </a:r>
            <a:r>
              <a:rPr lang="ru-RU" altLang="ru-RU" sz="2800" b="1" dirty="0" smtClean="0">
                <a:solidFill>
                  <a:schemeClr val="accent5"/>
                </a:solidFill>
                <a:latin typeface="inherit"/>
              </a:rPr>
              <a:t>  </a:t>
            </a:r>
            <a:r>
              <a:rPr lang="ru-RU" altLang="ru-RU" sz="2800" b="1" dirty="0">
                <a:solidFill>
                  <a:schemeClr val="accent5"/>
                </a:solidFill>
                <a:latin typeface="inherit"/>
              </a:rPr>
              <a:t>SÜBÜT EDİLMİŞ ORİJİNAL </a:t>
            </a:r>
            <a:r>
              <a:rPr lang="az-Latn-AZ" altLang="ru-RU" sz="2800" b="1" dirty="0" smtClean="0">
                <a:solidFill>
                  <a:schemeClr val="accent5"/>
                </a:solidFill>
                <a:latin typeface="inherit"/>
              </a:rPr>
              <a:t> VİRUSƏLEYHİNƏ PREPARAT</a:t>
            </a:r>
            <a:r>
              <a:rPr lang="ru-RU" altLang="ru-RU" sz="1200" b="1" dirty="0" smtClean="0">
                <a:solidFill>
                  <a:schemeClr val="accent5"/>
                </a:solidFill>
              </a:rPr>
              <a:t> </a:t>
            </a:r>
            <a:endParaRPr lang="ru-RU" altLang="ru-RU" sz="2000" b="1" dirty="0">
              <a:solidFill>
                <a:schemeClr val="accent5"/>
              </a:solidFill>
              <a:latin typeface="Arial" panose="020B0604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528048" y="4077072"/>
            <a:ext cx="864096" cy="360040"/>
          </a:xfrm>
          <a:prstGeom prst="rightArrow">
            <a:avLst/>
          </a:prstGeom>
          <a:solidFill>
            <a:srgbClr val="66CCFF"/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08168" y="3212976"/>
            <a:ext cx="2448272" cy="18722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47625">
            <a:solidFill>
              <a:srgbClr val="66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ctr">
              <a:buNone/>
            </a:pPr>
            <a:r>
              <a:rPr lang="az-Latn-A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İnterferon </a:t>
            </a:r>
            <a:r>
              <a:rPr lang="az-Latn-AZ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qammaya qarşi relizaktiv </a:t>
            </a:r>
            <a:r>
              <a:rPr lang="az-Latn-A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anticisimlər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5521" y="2708920"/>
            <a:ext cx="4752528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7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Заголовок 1"/>
          <p:cNvSpPr>
            <a:spLocks noGrp="1"/>
          </p:cNvSpPr>
          <p:nvPr>
            <p:ph type="title"/>
          </p:nvPr>
        </p:nvSpPr>
        <p:spPr>
          <a:xfrm>
            <a:off x="1774826" y="111126"/>
            <a:ext cx="8569325" cy="796925"/>
          </a:xfrm>
        </p:spPr>
        <p:txBody>
          <a:bodyPr>
            <a:normAutofit/>
          </a:bodyPr>
          <a:lstStyle/>
          <a:p>
            <a:r>
              <a:rPr lang="az-Latn-AZ" sz="3200" b="1" dirty="0" smtClean="0">
                <a:solidFill>
                  <a:schemeClr val="accent5"/>
                </a:solidFill>
              </a:rPr>
              <a:t>ANAFERON PREPARATIN ÜSTÜNLÜKLƏRİ</a:t>
            </a:r>
            <a:endParaRPr lang="ru-RU" sz="3200" b="1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5212" y="1345474"/>
            <a:ext cx="6675120" cy="4891838"/>
          </a:xfrm>
          <a:solidFill>
            <a:srgbClr val="CCFFCC">
              <a:alpha val="55000"/>
            </a:srgbClr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Kliniki tədqiqatlarla sübüt olunmuş effektivlik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160597"/>
              </a:buClr>
              <a:defRPr/>
            </a:pP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Təhlükəsizlik</a:t>
            </a:r>
            <a:endParaRPr lang="az-Latn-A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160597"/>
              </a:buClr>
              <a:defRPr/>
            </a:pP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Rahat dərman forması və qəbul </a:t>
            </a: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qaydası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160597"/>
              </a:buClr>
              <a:defRPr/>
            </a:pP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Başqa xəstəliklərə görə qəbul olunan preparatlarla  </a:t>
            </a:r>
            <a:r>
              <a:rPr lang="az-Latn-A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uyğunlaşması</a:t>
            </a:r>
            <a:endParaRPr lang="az-Latn-A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160597"/>
              </a:buClr>
              <a:defRPr/>
            </a:pPr>
            <a:r>
              <a:rPr lang="az-Latn-A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Qiyməti münasib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537" y="1345474"/>
            <a:ext cx="3071636" cy="167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12" y="3791393"/>
            <a:ext cx="3592286" cy="269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12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Заголовок 1"/>
          <p:cNvSpPr>
            <a:spLocks noGrp="1"/>
          </p:cNvSpPr>
          <p:nvPr>
            <p:ph type="title"/>
          </p:nvPr>
        </p:nvSpPr>
        <p:spPr>
          <a:xfrm>
            <a:off x="1524000" y="188641"/>
            <a:ext cx="9144000" cy="849313"/>
          </a:xfrm>
        </p:spPr>
        <p:txBody>
          <a:bodyPr>
            <a:normAutofit fontScale="90000"/>
          </a:bodyPr>
          <a:lstStyle/>
          <a:p>
            <a:pPr marL="514350" indent="-514350" algn="ctr"/>
            <a:r>
              <a:rPr lang="en-US" sz="3200" b="1" dirty="0">
                <a:solidFill>
                  <a:srgbClr val="006666"/>
                </a:solidFill>
              </a:rPr>
              <a:t/>
            </a:r>
            <a:br>
              <a:rPr lang="en-US" sz="3200" b="1" dirty="0">
                <a:solidFill>
                  <a:srgbClr val="006666"/>
                </a:solidFill>
              </a:rPr>
            </a:br>
            <a:r>
              <a:rPr lang="az-Latn-AZ" sz="3200" b="1" dirty="0" smtClean="0">
                <a:solidFill>
                  <a:srgbClr val="006666"/>
                </a:solidFill>
              </a:rPr>
              <a:t>Anaferonun </a:t>
            </a:r>
            <a:r>
              <a:rPr lang="az-Latn-AZ" sz="3200" b="1" dirty="0" smtClean="0">
                <a:solidFill>
                  <a:srgbClr val="006666"/>
                </a:solidFill>
              </a:rPr>
              <a:t>qəbul qaydası </a:t>
            </a:r>
            <a:r>
              <a:rPr lang="ru-RU" sz="3200" b="1" dirty="0" smtClean="0">
                <a:solidFill>
                  <a:srgbClr val="006666"/>
                </a:solidFill>
              </a:rPr>
              <a:t> </a:t>
            </a:r>
            <a:r>
              <a:rPr lang="az-Latn-AZ" sz="3200" b="1" smtClean="0">
                <a:solidFill>
                  <a:srgbClr val="006666"/>
                </a:solidFill>
              </a:rPr>
              <a:t>və göstərişləri</a:t>
            </a:r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rgbClr val="0066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63952" y="1196752"/>
            <a:ext cx="3960440" cy="792088"/>
          </a:xfrm>
          <a:solidFill>
            <a:schemeClr val="accent5">
              <a:lumMod val="20000"/>
              <a:lumOff val="80000"/>
            </a:schemeClr>
          </a:solidFill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  <a:defRPr/>
            </a:pPr>
            <a:endParaRPr lang="ru-RU" sz="800" b="1" dirty="0">
              <a:solidFill>
                <a:srgbClr val="00808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az-Latn-AZ" sz="2400" b="1" dirty="0">
                <a:solidFill>
                  <a:srgbClr val="008080"/>
                </a:solidFill>
              </a:rPr>
              <a:t>“ Təmasda” olan pasientlər</a:t>
            </a:r>
            <a:endParaRPr lang="ru-RU" sz="24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6352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556792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4872038" y="1196976"/>
            <a:ext cx="4816166" cy="5472113"/>
            <a:chOff x="3138101" y="1196752"/>
            <a:chExt cx="5110634" cy="5472608"/>
          </a:xfrm>
        </p:grpSpPr>
        <p:sp>
          <p:nvSpPr>
            <p:cNvPr id="8" name="Левая фигурная скобка 7"/>
            <p:cNvSpPr/>
            <p:nvPr/>
          </p:nvSpPr>
          <p:spPr>
            <a:xfrm>
              <a:off x="3138101" y="1196752"/>
              <a:ext cx="720993" cy="5401164"/>
            </a:xfrm>
            <a:prstGeom prst="leftBrac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az-Latn-AZ" sz="2800" b="1" dirty="0" smtClean="0">
                  <a:solidFill>
                    <a:prstClr val="white"/>
                  </a:solidFill>
                </a:rPr>
                <a:t>PR</a:t>
              </a:r>
            </a:p>
            <a:p>
              <a:pPr algn="ctr">
                <a:defRPr/>
              </a:pPr>
              <a:r>
                <a:rPr lang="ru-RU" sz="2800" b="1" dirty="0" smtClean="0">
                  <a:solidFill>
                    <a:prstClr val="white"/>
                  </a:solidFill>
                </a:rPr>
                <a:t>О</a:t>
              </a:r>
              <a:r>
                <a:rPr lang="az-Latn-AZ" sz="2800" b="1" dirty="0" smtClean="0">
                  <a:solidFill>
                    <a:prstClr val="white"/>
                  </a:solidFill>
                </a:rPr>
                <a:t>FİL</a:t>
              </a:r>
              <a:r>
                <a:rPr lang="ru-RU" sz="2800" b="1" dirty="0" smtClean="0">
                  <a:solidFill>
                    <a:prstClr val="white"/>
                  </a:solidFill>
                </a:rPr>
                <a:t>АКТ</a:t>
              </a:r>
              <a:r>
                <a:rPr lang="az-Latn-AZ" sz="2800" b="1" dirty="0" smtClean="0">
                  <a:solidFill>
                    <a:prstClr val="white"/>
                  </a:solidFill>
                </a:rPr>
                <a:t>İ</a:t>
              </a:r>
              <a:r>
                <a:rPr lang="ru-RU" sz="2800" b="1" dirty="0" smtClean="0">
                  <a:solidFill>
                    <a:prstClr val="white"/>
                  </a:solidFill>
                </a:rPr>
                <a:t>КА</a:t>
              </a:r>
              <a:endParaRPr lang="ru-RU" sz="2800" b="1" dirty="0">
                <a:solidFill>
                  <a:prstClr val="white"/>
                </a:solidFill>
              </a:endParaRPr>
            </a:p>
          </p:txBody>
        </p:sp>
        <p:sp>
          <p:nvSpPr>
            <p:cNvPr id="15" name="Содержимое 2"/>
            <p:cNvSpPr txBox="1">
              <a:spLocks/>
            </p:cNvSpPr>
            <p:nvPr/>
          </p:nvSpPr>
          <p:spPr>
            <a:xfrm>
              <a:off x="4054845" y="2132718"/>
              <a:ext cx="4193890" cy="9361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 algn="ctr">
                <a:defRPr/>
              </a:pPr>
              <a:endParaRPr lang="ru-RU" sz="800" b="1" dirty="0">
                <a:solidFill>
                  <a:srgbClr val="008080"/>
                </a:solidFill>
                <a:latin typeface="Arial" pitchFamily="34" charset="0"/>
              </a:endParaRPr>
            </a:p>
            <a:p>
              <a:pPr algn="ctr">
                <a:spcAft>
                  <a:spcPts val="1800"/>
                </a:spcAft>
                <a:defRPr/>
              </a:pPr>
              <a:r>
                <a:rPr lang="az-Latn-AZ" sz="2400" b="1" dirty="0">
                  <a:solidFill>
                    <a:srgbClr val="008080"/>
                  </a:solidFill>
                  <a:latin typeface="Arial" pitchFamily="34" charset="0"/>
                </a:rPr>
                <a:t>Risk qrupuna aid pasiyentlər</a:t>
              </a:r>
              <a:endParaRPr lang="ru-RU" sz="2400" b="1" dirty="0">
                <a:solidFill>
                  <a:srgbClr val="008080"/>
                </a:solidFill>
                <a:latin typeface="Arial" pitchFamily="34" charset="0"/>
              </a:endParaRPr>
            </a:p>
          </p:txBody>
        </p:sp>
        <p:sp>
          <p:nvSpPr>
            <p:cNvPr id="16" name="Содержимое 2"/>
            <p:cNvSpPr txBox="1">
              <a:spLocks/>
            </p:cNvSpPr>
            <p:nvPr/>
          </p:nvSpPr>
          <p:spPr>
            <a:xfrm>
              <a:off x="4139952" y="3212976"/>
              <a:ext cx="4041068" cy="15121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 algn="ctr">
                <a:spcAft>
                  <a:spcPts val="1800"/>
                </a:spcAft>
                <a:defRPr/>
              </a:pPr>
              <a:r>
                <a:rPr lang="az-Latn-AZ" sz="2200" b="1" dirty="0">
                  <a:solidFill>
                    <a:srgbClr val="008080"/>
                  </a:solidFill>
                  <a:latin typeface="Arial" pitchFamily="34" charset="0"/>
                </a:rPr>
                <a:t>Vaksinasiya olunmuş və/və yaxud vaksinasiyası nəzərdə tutulan </a:t>
              </a:r>
              <a:r>
                <a:rPr lang="az-Latn-AZ" sz="2400" b="1" dirty="0">
                  <a:solidFill>
                    <a:srgbClr val="008080"/>
                  </a:solidFill>
                  <a:latin typeface="Arial" pitchFamily="34" charset="0"/>
                </a:rPr>
                <a:t>pasiyentlər</a:t>
              </a:r>
              <a:endParaRPr lang="ru-RU" sz="2400" b="1" dirty="0">
                <a:solidFill>
                  <a:srgbClr val="008080"/>
                </a:solidFill>
                <a:latin typeface="Arial" pitchFamily="34" charset="0"/>
              </a:endParaRPr>
            </a:p>
          </p:txBody>
        </p:sp>
        <p:sp>
          <p:nvSpPr>
            <p:cNvPr id="17" name="Содержимое 2"/>
            <p:cNvSpPr txBox="1">
              <a:spLocks/>
            </p:cNvSpPr>
            <p:nvPr/>
          </p:nvSpPr>
          <p:spPr>
            <a:xfrm>
              <a:off x="4139952" y="4797152"/>
              <a:ext cx="4041069" cy="18722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 algn="ctr">
                <a:spcAft>
                  <a:spcPts val="1800"/>
                </a:spcAft>
                <a:defRPr/>
              </a:pPr>
              <a:r>
                <a:rPr lang="az-Latn-AZ" sz="2300" b="1" dirty="0">
                  <a:solidFill>
                    <a:srgbClr val="008080"/>
                  </a:solidFill>
                  <a:latin typeface="Arial" pitchFamily="34" charset="0"/>
                </a:rPr>
                <a:t>Vaksinasiyaya əks-göstəriş olan </a:t>
              </a:r>
              <a:r>
                <a:rPr lang="ru-RU" sz="2300" b="1" dirty="0">
                  <a:solidFill>
                    <a:srgbClr val="008080"/>
                  </a:solidFill>
                  <a:latin typeface="Arial" pitchFamily="34" charset="0"/>
                </a:rPr>
                <a:t>  </a:t>
              </a:r>
              <a:r>
                <a:rPr lang="az-Latn-AZ" sz="2300" b="1" dirty="0">
                  <a:solidFill>
                    <a:srgbClr val="008080"/>
                  </a:solidFill>
                  <a:latin typeface="Arial" pitchFamily="34" charset="0"/>
                </a:rPr>
                <a:t>yaxud müvəqqəti əks-göstəriş olan pasiyentlər</a:t>
              </a:r>
              <a:endParaRPr lang="ru-RU" sz="2300" b="1" dirty="0">
                <a:solidFill>
                  <a:srgbClr val="008080"/>
                </a:solidFill>
                <a:latin typeface="Arial" pitchFamily="34" charset="0"/>
              </a:endParaRPr>
            </a:p>
          </p:txBody>
        </p:sp>
      </p:grpSp>
      <p:grpSp>
        <p:nvGrpSpPr>
          <p:cNvPr id="4" name="Группа 19"/>
          <p:cNvGrpSpPr>
            <a:grpSpLocks/>
          </p:cNvGrpSpPr>
          <p:nvPr/>
        </p:nvGrpSpPr>
        <p:grpSpPr bwMode="auto">
          <a:xfrm>
            <a:off x="9696398" y="1052736"/>
            <a:ext cx="755651" cy="4883768"/>
            <a:chOff x="8101038" y="1954541"/>
            <a:chExt cx="755026" cy="269495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8101038" y="1954541"/>
              <a:ext cx="755023" cy="50950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54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</a:rPr>
                <a:t>Ѵ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101041" y="4139983"/>
              <a:ext cx="755023" cy="50950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54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</a:rPr>
                <a:t>Ѵ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8244938" y="2590306"/>
              <a:ext cx="539058" cy="509504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54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pitchFamily="34" charset="0"/>
                </a:rPr>
                <a:t>Ѵ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9696401" y="3501008"/>
            <a:ext cx="75533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4653137"/>
            <a:ext cx="3608388" cy="197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35000"/>
              </a:spcBef>
              <a:defRPr/>
            </a:pPr>
            <a:r>
              <a:rPr lang="ru-RU" sz="2600" b="1" dirty="0">
                <a:solidFill>
                  <a:srgbClr val="CC0000"/>
                </a:solidFill>
                <a:latin typeface="Arial" pitchFamily="34" charset="0"/>
              </a:rPr>
              <a:t>1 </a:t>
            </a:r>
            <a:r>
              <a:rPr lang="az-Latn-AZ" sz="2600" b="1" dirty="0">
                <a:solidFill>
                  <a:srgbClr val="CC0000"/>
                </a:solidFill>
                <a:latin typeface="Arial" pitchFamily="34" charset="0"/>
              </a:rPr>
              <a:t>həb gündə 1 dəfə dil altına</a:t>
            </a:r>
          </a:p>
          <a:p>
            <a:pPr algn="ctr">
              <a:spcBef>
                <a:spcPct val="35000"/>
              </a:spcBef>
              <a:defRPr/>
            </a:pPr>
            <a:r>
              <a:rPr lang="ru-RU" sz="2600" b="1" dirty="0">
                <a:solidFill>
                  <a:srgbClr val="CC0000"/>
                </a:solidFill>
                <a:latin typeface="Arial" pitchFamily="34" charset="0"/>
              </a:rPr>
              <a:t> </a:t>
            </a:r>
            <a:endParaRPr lang="az-Latn-AZ" sz="2600" b="1" dirty="0">
              <a:solidFill>
                <a:srgbClr val="CC0000"/>
              </a:solidFill>
              <a:latin typeface="Arial" pitchFamily="34" charset="0"/>
            </a:endParaRPr>
          </a:p>
          <a:p>
            <a:pPr algn="ctr">
              <a:spcBef>
                <a:spcPct val="35000"/>
              </a:spcBef>
              <a:defRPr/>
            </a:pPr>
            <a:r>
              <a:rPr lang="az-Latn-AZ" sz="2600" b="1" u="sng" dirty="0">
                <a:solidFill>
                  <a:srgbClr val="CC0000"/>
                </a:solidFill>
                <a:latin typeface="Arial" pitchFamily="34" charset="0"/>
              </a:rPr>
              <a:t>Prof. kurs: </a:t>
            </a:r>
            <a:r>
              <a:rPr lang="az-Latn-AZ" sz="2600" b="1" dirty="0">
                <a:solidFill>
                  <a:srgbClr val="CC0000"/>
                </a:solidFill>
                <a:latin typeface="Arial" pitchFamily="34" charset="0"/>
              </a:rPr>
              <a:t>1 – 3 ay</a:t>
            </a:r>
            <a:r>
              <a:rPr lang="ru-RU" sz="2600" b="1" dirty="0">
                <a:solidFill>
                  <a:srgbClr val="CC0000"/>
                </a:solidFill>
                <a:latin typeface="Arial" pitchFamily="34" charset="0"/>
              </a:rPr>
              <a:t>.</a:t>
            </a:r>
            <a:endParaRPr lang="ru-RU" sz="2600" b="1" dirty="0">
              <a:solidFill>
                <a:srgbClr val="0000CC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6924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421</Words>
  <Application>Microsoft Office PowerPoint</Application>
  <PresentationFormat>Широкоэкранный</PresentationFormat>
  <Paragraphs>42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inherit</vt:lpstr>
      <vt:lpstr>Segoe UI</vt:lpstr>
      <vt:lpstr>Times New Roman</vt:lpstr>
      <vt:lpstr>Тема Office</vt:lpstr>
      <vt:lpstr>ELMİ -TƏDQİQAT MATERİA MEDİKA HOLDİNQ ŞİRKƏTİ</vt:lpstr>
      <vt:lpstr>ELMİ -TƏDQİQAT MATERİA MEDİKA HOLDİNQ ŞİRKƏTİ</vt:lpstr>
      <vt:lpstr>Презентация PowerPoint</vt:lpstr>
      <vt:lpstr>QRİP, o cümlədən KRVİ-in kütləvi PROFİLAKTİKASI ÜÇÜN KLİNİK EFFEKTİVLİYİ  SÜBÜT EDİLMİŞ ORİJİNAL  VİRUSƏLEYHİNƏ PREPARAT </vt:lpstr>
      <vt:lpstr>ANAFERON PREPARATIN ÜSTÜNLÜKLƏRİ</vt:lpstr>
      <vt:lpstr> Anaferonun qəbul qaydası  və göstərişləri </vt:lpstr>
    </vt:vector>
  </TitlesOfParts>
  <Company>MMX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ELMİ -TƏDQİQAT MATERİA MEDİKA HOLDİNQ ŞİRKƏTİ</dc:title>
  <dc:creator>HP</dc:creator>
  <cp:lastModifiedBy>HP</cp:lastModifiedBy>
  <cp:revision>21</cp:revision>
  <dcterms:created xsi:type="dcterms:W3CDTF">2021-12-23T15:33:40Z</dcterms:created>
  <dcterms:modified xsi:type="dcterms:W3CDTF">2022-01-17T13:42:11Z</dcterms:modified>
</cp:coreProperties>
</file>