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314" r:id="rId3"/>
    <p:sldId id="315" r:id="rId4"/>
    <p:sldId id="316" r:id="rId5"/>
    <p:sldId id="317" r:id="rId6"/>
    <p:sldId id="319" r:id="rId7"/>
    <p:sldId id="320" r:id="rId8"/>
    <p:sldId id="32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26D3A-784C-10A9-BDAB-CF31316A4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49F43-5A23-2BBF-1548-9782C64FF8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8CD8A-EFBF-EA73-3396-C44A3AD3A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9B479-C512-AFD6-A6D3-0FEDAE1FF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60B16-C4EC-32F5-C5BF-BA463A0F0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67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B018F-B20F-122F-F4DD-2F8F058DE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FB678E-3488-5142-D68A-2B9AFFCF9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2E019-7DAC-FAC0-D5B1-FF14B3F64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31A37-7853-F54A-A125-816506D49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5665E-F2CB-99F4-6506-6DEFE63A6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8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8CBCD7-C00C-3CB1-06B1-82C237DDB0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4256DA-F4DF-45E0-C7D0-20BCAB7D9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1020F-1DD9-3D7B-858A-3CC633B5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074C-B05D-8C7C-0DEB-87568E9F1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F0D6A-34F1-4063-9449-B26C27BC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8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7FAC7-2E73-7403-1DDB-6F6B30B47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E2EAA-044F-7746-8DDF-FB3B522F6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CD428-A530-3548-9A13-2509A251C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74E4A-7782-9DA1-4E30-E84D1070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B342D-4A58-C2E5-1F5A-6A3E32E3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2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37855-9CB5-E1AF-17B0-477B96CFB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970AF-E15D-6E4F-DFEA-66D6E59E3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69474-928D-F93B-B4F7-53ED524B0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9D303-91E1-B0B1-1F3A-4AD8BCCB4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D4411-5189-3999-EC80-40AD27DFB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14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5AB9-C499-65BD-C282-41EC4D010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AE4A6-8A2D-4B04-6286-0B6ED2B04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A95C39-D25C-681D-FADD-069E90315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342D5-9577-CAA6-1142-D59350E5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7C0FA-8655-E871-05D3-B2325DEC2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544A28-74A3-8F7E-87F3-8CB92DB13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1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E04BB-96B2-1902-6E4C-1E1611E57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A4E4E-D2BC-ED70-0A5A-DBA8943D7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89D98-C106-B3D8-C237-9A2F923F2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EA525B-725B-B051-17BC-11759F3A69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F71107-DC8E-EE88-D50B-6612F29C4E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A7BE59-C0F3-C2A4-3B5F-03AC6CAD8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C1EBC0-5FD5-E5F1-E9C2-BCC8692D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DAD1DD-8046-2CB8-FEE6-31C4FF4DE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6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0253E-AE5C-414D-0516-5000FA577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7E59F7-523A-A540-2733-9F3D292A8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1EBF4E-C130-51BB-332F-CCAA3D180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8EE819-8CF4-3FF3-4CBA-24F28A3DA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7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2F1B5F-9D39-8013-7BB4-667A5AC48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2EA2F3-9C91-8EC8-CB27-B4584BEE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96F50-3AE8-12FF-F27E-DD346BFD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7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B10CD-DEB8-0C81-499E-DCBA008DB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23B40-EE0A-4DA9-52F4-11ED64D15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F3867A-6F41-3469-A334-DF6239CFE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C55A5-A5EB-D438-440A-E4DB483CF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6DD75-A4FF-0BC4-5C53-7015BC0C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C8982-C62C-0DBE-FB26-4A0E6C49A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44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ED31D-5AA1-0CA2-8F9E-6D9562525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174FAF-A9D7-E2C3-3FE2-B022D09C9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91E69-24CE-9C50-C391-12AF643D5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80575-4969-A32D-E1F6-43453A05D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07A910-8CD4-A55A-04BD-0D9BBB2FD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F2DE29-77B7-8138-2347-F6A49FBCA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34FE1B-BAE8-C26A-9DA1-B4FB374FF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772C2-169F-F51F-7DE8-EAAC06264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B4A84-09AD-0F65-41EE-798E2984A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9710F0-26BA-460C-A268-49A2C173B8DA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718C9-7EF4-9C86-0F1D-206F25341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06E8E-807A-0A83-FE9E-68FCC853B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CACFB-7ABE-4E86-BE00-C7002DB94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0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A2CBCB-4B9F-373D-DAEA-0A863EE59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2DC903-184D-164E-2539-BE9F6F84C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60" y="162560"/>
            <a:ext cx="6197600" cy="6319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D454825-8888-6376-03C5-7331F765A321}"/>
              </a:ext>
            </a:extLst>
          </p:cNvPr>
          <p:cNvSpPr txBox="1"/>
          <p:nvPr/>
        </p:nvSpPr>
        <p:spPr>
          <a:xfrm>
            <a:off x="983226" y="2369736"/>
            <a:ext cx="6007509" cy="2772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755" marR="0">
              <a:lnSpc>
                <a:spcPts val="1860"/>
              </a:lnSpc>
              <a:spcBef>
                <a:spcPts val="10"/>
              </a:spcBef>
              <a:buNone/>
            </a:pP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1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kapsulun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t</a:t>
            </a:r>
            <a:r>
              <a:rPr lang="az-Latn-AZ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ərkibində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:</a:t>
            </a:r>
          </a:p>
          <a:p>
            <a:pPr marL="71755" marR="0">
              <a:lnSpc>
                <a:spcPts val="1860"/>
              </a:lnSpc>
              <a:spcBef>
                <a:spcPts val="10"/>
              </a:spcBef>
              <a:buNone/>
            </a:pPr>
            <a:endParaRPr lang="en-US" sz="1800" b="1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71755" marR="0">
              <a:lnSpc>
                <a:spcPts val="1860"/>
              </a:lnSpc>
              <a:spcBef>
                <a:spcPts val="10"/>
              </a:spcBef>
              <a:buNone/>
            </a:pP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Qırmızı</a:t>
            </a:r>
            <a:r>
              <a:rPr lang="en-US" sz="1800" b="1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Exinaseya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(Echinacea</a:t>
            </a:r>
            <a:r>
              <a:rPr lang="en-US" sz="1800" b="1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purpurea)</a:t>
            </a:r>
            <a:r>
              <a:rPr lang="en-US" sz="1800" b="1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otunun</a:t>
            </a:r>
            <a:r>
              <a:rPr lang="en-US" sz="1800" b="1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quru</a:t>
            </a:r>
            <a:r>
              <a:rPr lang="en-US" sz="1800" b="1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ekstraktı</a:t>
            </a:r>
            <a:r>
              <a:rPr lang="en-US" sz="1800" b="1" spc="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– 40</a:t>
            </a:r>
            <a:r>
              <a:rPr lang="en-US" sz="1800" b="1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mq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;</a:t>
            </a:r>
          </a:p>
          <a:p>
            <a:pPr marL="71755" marR="0">
              <a:lnSpc>
                <a:spcPts val="1860"/>
              </a:lnSpc>
              <a:buNone/>
            </a:pP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Şirin</a:t>
            </a:r>
            <a:r>
              <a:rPr lang="en-US" sz="1800" b="1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Biyan</a:t>
            </a:r>
            <a:r>
              <a:rPr lang="en-US" sz="1800" b="1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(Glycyrrhiza</a:t>
            </a:r>
            <a:r>
              <a:rPr lang="en-US" sz="1800" b="1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glabra)</a:t>
            </a:r>
            <a:r>
              <a:rPr lang="en-US" sz="1800" b="1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kök</a:t>
            </a:r>
            <a:r>
              <a:rPr lang="en-US" sz="1800" b="1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və</a:t>
            </a:r>
            <a:r>
              <a:rPr lang="en-US" sz="1800" b="1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kökümsovunun</a:t>
            </a:r>
            <a:r>
              <a:rPr lang="en-US" sz="1800" b="1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quru</a:t>
            </a:r>
            <a:r>
              <a:rPr lang="en-US" sz="1800" b="1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ekstraktı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–</a:t>
            </a:r>
            <a:r>
              <a:rPr lang="en-US" sz="1800" b="1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40</a:t>
            </a:r>
            <a:r>
              <a:rPr lang="en-US" sz="1800" b="1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mq</a:t>
            </a:r>
            <a:endParaRPr lang="en-US" sz="1800" b="1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71755" marR="0">
              <a:lnSpc>
                <a:spcPts val="1860"/>
              </a:lnSpc>
              <a:buNone/>
            </a:pP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İt</a:t>
            </a:r>
            <a:r>
              <a:rPr lang="en-US" sz="1800" b="1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İtburnu</a:t>
            </a:r>
            <a:r>
              <a:rPr lang="en-US" sz="1800" b="1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(Rosa</a:t>
            </a:r>
            <a:r>
              <a:rPr lang="en-US" sz="1800" b="1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canina)</a:t>
            </a:r>
            <a:r>
              <a:rPr lang="en-US" sz="1800" b="1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meyvəsinin</a:t>
            </a:r>
            <a:r>
              <a:rPr lang="en-US" sz="1800" b="1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quru</a:t>
            </a:r>
            <a:r>
              <a:rPr lang="en-US" sz="1800" b="1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ekstraktı</a:t>
            </a:r>
            <a:r>
              <a:rPr lang="en-US" sz="1800" b="1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–</a:t>
            </a:r>
            <a:r>
              <a:rPr lang="en-US" sz="1800" b="1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40</a:t>
            </a:r>
            <a:r>
              <a:rPr lang="en-US" sz="1800" b="1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mq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;</a:t>
            </a:r>
          </a:p>
          <a:p>
            <a:pPr marL="71755" marR="0">
              <a:lnSpc>
                <a:spcPts val="1860"/>
              </a:lnSpc>
              <a:buNone/>
            </a:pP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Tikanlı</a:t>
            </a:r>
            <a:r>
              <a:rPr lang="en-US" sz="1800" b="1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Eleuterokokk</a:t>
            </a:r>
            <a:r>
              <a:rPr lang="en-US" sz="1800" b="1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(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Eleutherococcus</a:t>
            </a:r>
            <a:r>
              <a:rPr lang="en-US" sz="1800" b="1" spc="-3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senticosus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r>
              <a:rPr lang="en-US" sz="1800" b="1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kökümsovunun</a:t>
            </a:r>
            <a:r>
              <a:rPr lang="en-US" sz="1800" b="1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quru</a:t>
            </a:r>
            <a:r>
              <a:rPr lang="en-US" sz="1800" b="1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ekstraktı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</a:p>
          <a:p>
            <a:pPr marL="71755" marR="0">
              <a:lnSpc>
                <a:spcPts val="1860"/>
              </a:lnSpc>
              <a:buNone/>
            </a:pP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– 40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mq</a:t>
            </a:r>
            <a:endParaRPr lang="en-US" sz="1800" b="1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88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950FA-F37A-D280-FEEE-5B138E3E2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F270EF-34FB-0D59-EB92-27A1D5D60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857" y="184681"/>
            <a:ext cx="6197600" cy="6319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57D401-EDB6-459B-A163-D85412ABB5E9}"/>
              </a:ext>
            </a:extLst>
          </p:cNvPr>
          <p:cNvSpPr txBox="1"/>
          <p:nvPr/>
        </p:nvSpPr>
        <p:spPr>
          <a:xfrm>
            <a:off x="304800" y="1322600"/>
            <a:ext cx="7787149" cy="4688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755" marR="0">
              <a:lnSpc>
                <a:spcPts val="1860"/>
              </a:lnSpc>
              <a:spcBef>
                <a:spcPts val="10"/>
              </a:spcBef>
              <a:buNone/>
            </a:pPr>
            <a:r>
              <a:rPr lang="en-US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lang="az-Latn-AZ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əsir xüsusiyyətləri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marL="71755" marR="0">
              <a:lnSpc>
                <a:spcPts val="1840"/>
              </a:lnSpc>
              <a:buNone/>
            </a:pPr>
            <a:r>
              <a:rPr lang="en-US" sz="1800" b="1" kern="0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Exinaseya</a:t>
            </a:r>
            <a:r>
              <a:rPr lang="en-US" sz="1800" b="1" kern="0" spc="-1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800" b="1" kern="0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otu</a:t>
            </a:r>
            <a:r>
              <a:rPr lang="en-US" sz="1800" b="1" kern="0" spc="-5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8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-</a:t>
            </a:r>
            <a:r>
              <a:rPr lang="en-US" sz="1800" b="1" kern="0" spc="-5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8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Echinacea</a:t>
            </a:r>
            <a:r>
              <a:rPr lang="en-US" sz="1800" b="1" kern="0" spc="-15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8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purpurea</a:t>
            </a:r>
          </a:p>
          <a:p>
            <a:pPr marL="71755" marR="4789805">
              <a:buNone/>
            </a:pP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A, C,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vitaminləri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pc="5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elen,dəmir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likozid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-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exinazid</a:t>
            </a: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1755" marR="66040">
              <a:buNone/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İmmunostimulyator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effekti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polisaxaridlərlə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əlaqədardır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Orqanizmdə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endogen</a:t>
            </a:r>
            <a:r>
              <a:rPr lang="en-US" sz="1800" spc="-38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interferonun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sintezini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qanda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leykositlərin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miqdarını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onların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faqositar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mikrob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udmaq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qabiliyyətini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artırır.Tərkibindəki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exinazidlər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antibakterial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antivirus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fungisid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təsirə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malikdir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mikrobların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hərəkətinin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bölünməsinin</a:t>
            </a:r>
            <a:r>
              <a:rPr lang="en-US" sz="1800" spc="-38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qarşısını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alır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C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vitaminləri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selenlə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birlikdə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antioksidant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effekt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verir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</a:p>
          <a:p>
            <a:pPr marL="71755" marR="264795"/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iltihabi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zonalarda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toplanan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turş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məhsulları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neytrallaşdırır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Həmçinin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zəhərli</a:t>
            </a:r>
            <a:r>
              <a:rPr lang="en-US" sz="1800" spc="-38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maddələri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sərbəst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radikalları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özünə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birləşdirərək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limfadan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xaric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nəticədə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hüceyrələrin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qocalmasının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şiş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hüceyrələrinin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inkişafının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qarşısını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alır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Güclü</a:t>
            </a:r>
            <a:r>
              <a:rPr lang="en-US" sz="1800" spc="-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iltihab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əleyhinə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regenerasiyaedici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təsirləri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var.</a:t>
            </a:r>
          </a:p>
          <a:p>
            <a:pPr marL="71755" marR="0">
              <a:lnSpc>
                <a:spcPts val="1860"/>
              </a:lnSpc>
              <a:spcBef>
                <a:spcPts val="10"/>
              </a:spcBef>
              <a:buNone/>
            </a:pPr>
            <a:endParaRPr lang="en-US" sz="1800" b="1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58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17BFE7-82D5-EF46-64C4-ADB2FB754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667B58E-D917-C1BB-0D84-B2BBD7C35B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857" y="184681"/>
            <a:ext cx="6197600" cy="6319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EC08BB1-00BB-29D3-758B-59D06E50CD2C}"/>
              </a:ext>
            </a:extLst>
          </p:cNvPr>
          <p:cNvSpPr txBox="1"/>
          <p:nvPr/>
        </p:nvSpPr>
        <p:spPr>
          <a:xfrm>
            <a:off x="275304" y="2369736"/>
            <a:ext cx="713822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755" marR="3510915">
              <a:buNone/>
            </a:pPr>
            <a:r>
              <a:rPr lang="en-US" sz="1800" b="1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İtburnu</a:t>
            </a:r>
            <a:r>
              <a:rPr lang="en-US" sz="1800" b="1" spc="3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b="1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meyvəsi</a:t>
            </a:r>
            <a:r>
              <a:rPr lang="en-US" sz="1800" b="1" spc="4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b="1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–</a:t>
            </a:r>
            <a:r>
              <a:rPr lang="en-US" sz="1800" b="1" spc="4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b="1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Rosa</a:t>
            </a:r>
            <a:r>
              <a:rPr lang="en-US" sz="1800" b="1" spc="5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b="1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canina</a:t>
            </a:r>
            <a:endParaRPr lang="az-Latn-AZ" sz="1800" b="1" dirty="0">
              <a:solidFill>
                <a:srgbClr val="000009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1755" marR="3510915">
              <a:buNone/>
            </a:pP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C,</a:t>
            </a:r>
            <a:r>
              <a:rPr lang="en-US" sz="1800" spc="-1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</a:t>
            </a:r>
            <a:r>
              <a:rPr lang="en-US" sz="1800" baseline="-250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1800" spc="-1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</a:t>
            </a:r>
            <a:r>
              <a:rPr lang="en-US" sz="1800" baseline="-250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1800" spc="-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E,</a:t>
            </a:r>
            <a:r>
              <a:rPr lang="en-US" sz="1800" spc="-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K,</a:t>
            </a:r>
            <a:r>
              <a:rPr lang="en-US" sz="1800" spc="-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spc="-1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PP</a:t>
            </a:r>
            <a:r>
              <a:rPr lang="en-US" sz="1800" spc="-1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vitaminləri</a:t>
            </a:r>
            <a:r>
              <a:rPr lang="en-US" sz="1800" spc="-38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Dəmir</a:t>
            </a:r>
            <a:r>
              <a:rPr lang="en-US" sz="1800" spc="-1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duzları</a:t>
            </a: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1755" marR="422910">
              <a:buNone/>
            </a:pP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vitamini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limondan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100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dəfə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çox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 </a:t>
            </a:r>
            <a:endParaRPr lang="az-Latn-AZ" sz="1800" dirty="0">
              <a:solidFill>
                <a:srgbClr val="000009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1755" marR="422910">
              <a:buNone/>
            </a:pPr>
            <a:r>
              <a:rPr lang="az-Latn-AZ" dirty="0">
                <a:solidFill>
                  <a:srgbClr val="00000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übadilə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proseslərini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sürətləndirir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1800" spc="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orqanizmin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infeksiyalara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ətraf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mühitin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zərərli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təsirlərinə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qarşı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müdafiə</a:t>
            </a:r>
            <a:r>
              <a:rPr lang="en-US" sz="1800" spc="-38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qabiliyyətini</a:t>
            </a:r>
            <a:r>
              <a:rPr lang="en-US" sz="1800" spc="-1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yüksəldir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n-US" sz="1800" spc="-1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lang="en-US" sz="1800" spc="-1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vitamini</a:t>
            </a:r>
            <a:r>
              <a:rPr lang="en-US" sz="1800" spc="-1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damar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divarını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möhkəmləndirir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az-Latn-A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keçiriciliyini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azaldır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nəticədə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iltihabın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sorulmasını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təmin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edir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n-US" sz="1800" spc="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Tərkibindəki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dəmir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duzları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B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qrupu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vitaminləri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hesabına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qanyaranmanı</a:t>
            </a:r>
            <a:r>
              <a:rPr lang="en-US" sz="1800" spc="-38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sürətləndirir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az-Latn-AZ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Antimikrob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regenerasiyaedici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sakitləşdirici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iştahagətirici</a:t>
            </a:r>
            <a:r>
              <a:rPr lang="en-US" sz="1800" spc="-385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təsirləri</a:t>
            </a:r>
            <a:r>
              <a:rPr lang="en-US" sz="1800" dirty="0">
                <a:solidFill>
                  <a:srgbClr val="000009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var.</a:t>
            </a: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1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0E629-CD44-7B4C-28FB-D9C8039FE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95EDCB-0367-4A53-411D-65F86B5D1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857" y="184681"/>
            <a:ext cx="6197600" cy="6319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E6145A3-4AFF-F49B-EEDA-37A0AEC38279}"/>
              </a:ext>
            </a:extLst>
          </p:cNvPr>
          <p:cNvSpPr txBox="1"/>
          <p:nvPr/>
        </p:nvSpPr>
        <p:spPr>
          <a:xfrm>
            <a:off x="275304" y="2369736"/>
            <a:ext cx="713822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755" marR="0">
              <a:spcBef>
                <a:spcPts val="360"/>
              </a:spcBef>
              <a:buNone/>
            </a:pPr>
            <a:r>
              <a:rPr lang="en-US" sz="18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Şirin</a:t>
            </a:r>
            <a:r>
              <a:rPr lang="en-US" sz="1800" b="1" kern="0" spc="-2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800" b="1" kern="0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biyan</a:t>
            </a:r>
            <a:r>
              <a:rPr lang="en-US" sz="1800" b="1" kern="0" spc="-2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800" b="1" kern="0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kökü</a:t>
            </a:r>
            <a:r>
              <a:rPr lang="en-US" sz="1800" b="1" kern="0" spc="-5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8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–</a:t>
            </a:r>
            <a:r>
              <a:rPr lang="en-US" sz="1800" b="1" kern="0" spc="-15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800" b="1" kern="0" dirty="0" err="1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Glycyrhizza</a:t>
            </a:r>
            <a:r>
              <a:rPr lang="en-US" sz="1800" b="1" kern="0" spc="-15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en-US" sz="1800" b="1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glabra</a:t>
            </a:r>
          </a:p>
          <a:p>
            <a:pPr marL="71755" marR="4926965">
              <a:spcBef>
                <a:spcPts val="5"/>
              </a:spcBef>
              <a:buNone/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Qlisirrizin</a:t>
            </a:r>
            <a:r>
              <a:rPr lang="en-US" sz="1800" spc="-6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turşusu</a:t>
            </a:r>
            <a:r>
              <a:rPr lang="en-US" sz="1800" spc="-38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Saponinlər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selik</a:t>
            </a: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1755" marR="156845">
              <a:buNone/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Böyrəküstü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vəz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hormonlarının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steroidlərin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parçalanmasını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ləngidir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onların</a:t>
            </a:r>
            <a:r>
              <a:rPr lang="en-US" sz="1800" spc="-38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qanda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toxumalarda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təsirinə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uyğun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olaraq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iltihab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əleyhinə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effekt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verir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.</a:t>
            </a:r>
            <a:r>
              <a:rPr lang="az-Latn-A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Selik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saponinlər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isə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tənəffüs</a:t>
            </a:r>
            <a:r>
              <a:rPr lang="en-US" sz="1800" spc="-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yollarına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spazmolitik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təsir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qlissirizin</a:t>
            </a:r>
            <a:r>
              <a:rPr lang="az-Latn-A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turşusu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bəlğəmi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durulaşdırır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xaric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olmasını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sürətləndirir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qızdırmasalıcı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</a:t>
            </a:r>
            <a:r>
              <a:rPr lang="en-US" sz="1800" spc="-38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ağrıkəsici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təsir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göstərir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Endogen interferon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sintezini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artıraraq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immun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müqaviməti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yüksəldir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71755" marR="3510915">
              <a:buNone/>
            </a:pP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25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299555-74FC-E6DA-A0E9-BC1C4DC8E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EE48333-0CE6-CBA0-3B40-C968999F8C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857" y="184681"/>
            <a:ext cx="6197600" cy="6319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C38E20-C05B-6A88-1C0A-1C525D48C451}"/>
              </a:ext>
            </a:extLst>
          </p:cNvPr>
          <p:cNvSpPr txBox="1"/>
          <p:nvPr/>
        </p:nvSpPr>
        <p:spPr>
          <a:xfrm>
            <a:off x="304801" y="1836336"/>
            <a:ext cx="713822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755" marR="1090295">
              <a:lnSpc>
                <a:spcPts val="1860"/>
              </a:lnSpc>
              <a:buNone/>
            </a:pP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Tikanlı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Eleuterokokk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(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Eleutherococcus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senticosus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r>
              <a:rPr lang="en-US" sz="1800" b="1" spc="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Eleuterozidlər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kumarin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flavonoidlər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efir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yağları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bitki</a:t>
            </a:r>
            <a:r>
              <a:rPr lang="en-US" sz="1800" spc="38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lifləri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endParaRPr lang="az-Latn-AZ" sz="1800" spc="5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71755" marR="1090295">
              <a:lnSpc>
                <a:spcPts val="1860"/>
              </a:lnSpc>
              <a:buNone/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Adoptogen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təsir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göstərərək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orqanizmin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qeyri-spesifik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immunitetini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gücləndirir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.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MSS-in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işini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yaxşılaşdırır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yorğunluğu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qıcıqlanmanı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aradan</a:t>
            </a:r>
            <a:r>
              <a:rPr lang="en-US" sz="1800" spc="-37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qaldırır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.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Orqanizmi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ümumi</a:t>
            </a:r>
            <a:r>
              <a:rPr lang="en-US" sz="1800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möhkəmləndirərək</a:t>
            </a:r>
            <a:r>
              <a:rPr lang="en-US" sz="1800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tonuslandırır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.</a:t>
            </a:r>
            <a:r>
              <a:rPr lang="az-Latn-AZ" dirty="0"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Eleuterozidlər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sayəsində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fiziki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və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əqli</a:t>
            </a:r>
            <a:r>
              <a:rPr lang="en-US" sz="180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fəaliyyəti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gücləndirir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ətraf</a:t>
            </a:r>
            <a:r>
              <a:rPr lang="en-US" sz="180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mühitin</a:t>
            </a:r>
            <a:r>
              <a:rPr lang="az-Latn-AZ" dirty="0"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qıcıqlandırıci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faktorlarına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qarşı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davamlılığı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artırır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görmə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itiliyini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artırır,ürək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-damar</a:t>
            </a:r>
            <a:r>
              <a:rPr lang="en-US" sz="1800" spc="-37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sisteminin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fəaliyyətini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gücləndirir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stress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reaksiyaları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zəiflədir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.</a:t>
            </a: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İştahanı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yaxşılaşdırır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.</a:t>
            </a:r>
            <a:r>
              <a:rPr lang="en-US" sz="1800" spc="-37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71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4F06C4-EFE4-24B4-99A3-D843F8253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E44DC1-1FBE-C9EF-E3E1-4E919F6A9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296" y="538480"/>
            <a:ext cx="6197600" cy="6319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C9F1650-D894-A4B6-5E1F-D47914D4208D}"/>
              </a:ext>
            </a:extLst>
          </p:cNvPr>
          <p:cNvSpPr txBox="1"/>
          <p:nvPr/>
        </p:nvSpPr>
        <p:spPr>
          <a:xfrm>
            <a:off x="585020" y="1897788"/>
            <a:ext cx="7138220" cy="38985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755" marR="574040">
              <a:buNone/>
            </a:pP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İstifadəsinə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göstəriş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</a:p>
          <a:p>
            <a:pPr marL="71755" marR="574040">
              <a:buNone/>
            </a:pP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(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aşağıdakı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hallarda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profilaktik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yardımçı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vasitə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kimi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spc="-37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istifadə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olunur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):</a:t>
            </a:r>
          </a:p>
          <a:p>
            <a:pPr marL="342900" marR="403225" lvl="0" indent="-342900">
              <a:lnSpc>
                <a:spcPts val="1860"/>
              </a:lnSpc>
              <a:buClr>
                <a:srgbClr val="545454"/>
              </a:buClr>
              <a:buSzPts val="1400"/>
              <a:buFont typeface="Segoe UI" panose="020B0502040204020203" pitchFamily="34" charset="0"/>
              <a:buChar char="-"/>
              <a:tabLst>
                <a:tab pos="192405" algn="l"/>
              </a:tabLst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Kəskin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respirator virus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infeksiyalarının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müalicə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profilaktikası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(o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cümlədən</a:t>
            </a:r>
            <a:r>
              <a:rPr lang="en-US" sz="1800" spc="-37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qrip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paraqrip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</a:p>
          <a:p>
            <a:pPr marL="342900" marR="0" lvl="0" indent="-342900">
              <a:lnSpc>
                <a:spcPts val="1860"/>
              </a:lnSpc>
              <a:spcBef>
                <a:spcPts val="5"/>
              </a:spcBef>
              <a:buClr>
                <a:srgbClr val="545454"/>
              </a:buClr>
              <a:buSzPts val="1400"/>
              <a:buFont typeface="Segoe UI" panose="020B0502040204020203" pitchFamily="34" charset="0"/>
              <a:buChar char="-"/>
              <a:tabLst>
                <a:tab pos="192405" algn="l"/>
              </a:tabLst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Tənəffüs</a:t>
            </a:r>
            <a:r>
              <a:rPr lang="en-US" sz="180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yollarının</a:t>
            </a:r>
            <a:r>
              <a:rPr lang="en-US" sz="1800" spc="-3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iltihabi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xəstəliklərinin</a:t>
            </a:r>
            <a:r>
              <a:rPr lang="en-US" sz="180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müalicəsi</a:t>
            </a: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342900" marR="0" lvl="0" indent="-342900">
              <a:lnSpc>
                <a:spcPts val="1860"/>
              </a:lnSpc>
              <a:buClr>
                <a:srgbClr val="545454"/>
              </a:buClr>
              <a:buSzPts val="1400"/>
              <a:buFont typeface="Segoe UI" panose="020B0502040204020203" pitchFamily="34" charset="0"/>
              <a:buChar char="-"/>
              <a:tabLst>
                <a:tab pos="192405" algn="l"/>
              </a:tabLst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Kəskin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və</a:t>
            </a:r>
            <a:r>
              <a:rPr lang="en-US" sz="180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xroniki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virus</a:t>
            </a:r>
            <a:r>
              <a:rPr lang="en-US" sz="1800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infeksiyalarının</a:t>
            </a:r>
            <a:r>
              <a:rPr lang="en-US" sz="1800" spc="-3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kompleks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müalicə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və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profilaktikası</a:t>
            </a: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71755" marR="0">
              <a:lnSpc>
                <a:spcPts val="1860"/>
              </a:lnSpc>
              <a:buNone/>
            </a:pPr>
            <a:r>
              <a:rPr lang="az-Latn-AZ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  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(herpesvirus,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rotavirus,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enterovirus,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Covid-19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və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s.)</a:t>
            </a:r>
          </a:p>
          <a:p>
            <a:pPr marL="342900" marR="0" lvl="0" indent="-342900">
              <a:lnSpc>
                <a:spcPts val="1860"/>
              </a:lnSpc>
              <a:buClr>
                <a:srgbClr val="545454"/>
              </a:buClr>
              <a:buSzPts val="1400"/>
              <a:buFont typeface="Segoe UI" panose="020B0502040204020203" pitchFamily="34" charset="0"/>
              <a:buChar char="-"/>
              <a:tabLst>
                <a:tab pos="192405" algn="l"/>
              </a:tabLst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Bakterial</a:t>
            </a:r>
            <a:r>
              <a:rPr lang="en-US" sz="180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infeksiyaların</a:t>
            </a:r>
            <a:r>
              <a:rPr lang="en-US" sz="180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kompleks</a:t>
            </a:r>
            <a:r>
              <a:rPr lang="en-US" sz="180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müalicəsi</a:t>
            </a: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342900" marR="0" lvl="0" indent="-342900">
              <a:lnSpc>
                <a:spcPts val="1860"/>
              </a:lnSpc>
              <a:spcBef>
                <a:spcPts val="365"/>
              </a:spcBef>
              <a:buClr>
                <a:srgbClr val="545454"/>
              </a:buClr>
              <a:buSzPts val="1400"/>
              <a:buFont typeface="Segoe UI" panose="020B0502040204020203" pitchFamily="34" charset="0"/>
              <a:buChar char="-"/>
              <a:tabLst>
                <a:tab pos="192405" algn="l"/>
              </a:tabLst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Soyuqdəymə</a:t>
            </a: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342900" marR="0" lvl="0" indent="-342900">
              <a:lnSpc>
                <a:spcPts val="1860"/>
              </a:lnSpc>
              <a:spcBef>
                <a:spcPts val="10"/>
              </a:spcBef>
              <a:buClr>
                <a:srgbClr val="545454"/>
              </a:buClr>
              <a:buSzPts val="1400"/>
              <a:buFont typeface="Segoe UI" panose="020B0502040204020203" pitchFamily="34" charset="0"/>
              <a:buChar char="-"/>
              <a:tabLst>
                <a:tab pos="192405" algn="l"/>
              </a:tabLst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Müxtəlif</a:t>
            </a:r>
            <a:r>
              <a:rPr lang="en-US" sz="180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etiologiyalı</a:t>
            </a:r>
            <a:r>
              <a:rPr lang="en-US" sz="1800" spc="-3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immunodefisit</a:t>
            </a:r>
            <a:r>
              <a:rPr lang="en-US" sz="180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vəziyyətlərin</a:t>
            </a:r>
            <a:r>
              <a:rPr lang="en-US" sz="1800" spc="-2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kompleks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müalicəsi</a:t>
            </a: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342900" marR="0" lvl="0" indent="-342900">
              <a:lnSpc>
                <a:spcPts val="1860"/>
              </a:lnSpc>
              <a:buClr>
                <a:srgbClr val="545454"/>
              </a:buClr>
              <a:buSzPts val="1400"/>
              <a:buFont typeface="Segoe UI" panose="020B0502040204020203" pitchFamily="34" charset="0"/>
              <a:buChar char="-"/>
              <a:tabLst>
                <a:tab pos="192405" algn="l"/>
              </a:tabLst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Antibiotiklərlə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uzunmüddətli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müalicə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zamanı</a:t>
            </a: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71755" marR="1090295">
              <a:lnSpc>
                <a:spcPts val="1860"/>
              </a:lnSpc>
              <a:buNone/>
            </a:pP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041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54413-A017-2B21-27CD-56010E024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77207F-D72F-181F-9915-F62FC16F16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296" y="538480"/>
            <a:ext cx="6197600" cy="6319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42964B-44C1-B511-4417-770666696104}"/>
              </a:ext>
            </a:extLst>
          </p:cNvPr>
          <p:cNvSpPr txBox="1"/>
          <p:nvPr/>
        </p:nvSpPr>
        <p:spPr>
          <a:xfrm>
            <a:off x="275304" y="2369736"/>
            <a:ext cx="7138220" cy="20415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755" marR="0">
              <a:lnSpc>
                <a:spcPts val="1860"/>
              </a:lnSpc>
              <a:buNone/>
            </a:pP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İstifadə</a:t>
            </a:r>
            <a:r>
              <a:rPr lang="en-US" sz="1800" b="1" spc="-3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qaydası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:</a:t>
            </a:r>
            <a:endParaRPr lang="az-Latn-AZ" b="1" dirty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marL="71755" marR="0">
              <a:lnSpc>
                <a:spcPts val="1860"/>
              </a:lnSpc>
              <a:buNone/>
            </a:pP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18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yaşdan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yuxarı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: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gündə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2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dəfə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,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hər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dəfə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1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kapsul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yeməkdən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əvvəl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daxilə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qəbul</a:t>
            </a:r>
            <a:r>
              <a:rPr lang="en-US" sz="1800" spc="-37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edilir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.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Qəbul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müddəti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15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gündür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.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Preparatın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uzun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müddət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istifadəsi</a:t>
            </a:r>
            <a:r>
              <a:rPr lang="en-US" sz="1800" spc="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yolverilməzdir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.</a:t>
            </a:r>
          </a:p>
          <a:p>
            <a:pPr marL="71755" marR="0">
              <a:lnSpc>
                <a:spcPts val="1860"/>
              </a:lnSpc>
              <a:spcBef>
                <a:spcPts val="5"/>
              </a:spcBef>
              <a:buNone/>
            </a:pP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Qeyd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: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Yaş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həddi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və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istifadə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dozası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həkim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məsləhəti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ilə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dəyişdirilə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bilər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.</a:t>
            </a:r>
          </a:p>
          <a:p>
            <a:pPr marL="71755" marR="0">
              <a:lnSpc>
                <a:spcPts val="1860"/>
              </a:lnSpc>
            </a:pP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18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yaşa</a:t>
            </a:r>
            <a:r>
              <a:rPr lang="en-US" sz="1800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qədər</a:t>
            </a:r>
            <a:r>
              <a:rPr lang="en-US" sz="1800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şəxslər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yalnız</a:t>
            </a:r>
            <a:r>
              <a:rPr lang="en-US" sz="1800" spc="-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həkim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məsləhəti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ilə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qəbul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edə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bilər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</a:rPr>
              <a:t>.</a:t>
            </a:r>
          </a:p>
          <a:p>
            <a:pPr marL="71755" marR="1090295">
              <a:lnSpc>
                <a:spcPts val="1860"/>
              </a:lnSpc>
              <a:buNone/>
            </a:pP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284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DFC52C-4F09-2662-3215-42B9A882BC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1F776CF-0A16-DD8C-4162-3A6CC887F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296" y="538480"/>
            <a:ext cx="6197600" cy="6319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4E5A46-E2CC-4CDA-1670-012E61732A63}"/>
              </a:ext>
            </a:extLst>
          </p:cNvPr>
          <p:cNvSpPr txBox="1"/>
          <p:nvPr/>
        </p:nvSpPr>
        <p:spPr>
          <a:xfrm>
            <a:off x="275304" y="2369736"/>
            <a:ext cx="7138220" cy="2905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755" marR="0">
              <a:lnSpc>
                <a:spcPts val="1860"/>
              </a:lnSpc>
              <a:buNone/>
            </a:pP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Əks</a:t>
            </a:r>
            <a:r>
              <a:rPr lang="en-US" sz="1800" b="1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göstəriş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Tərkibindəki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komponentlərə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qarşı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fərdi</a:t>
            </a:r>
            <a:r>
              <a:rPr lang="en-US" sz="1800" spc="-2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həssaslıq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71755" marR="177800"/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Digər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dərmanlarla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qarşılıqlı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təsiri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Birlikdə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istifadə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zamanı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immunostimulyator</a:t>
            </a:r>
            <a:r>
              <a:rPr lang="en-US" sz="1800" spc="-37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preparatların</a:t>
            </a:r>
            <a:r>
              <a:rPr lang="en-US" sz="1800" spc="-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dozası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azaldıla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bilər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71755" marR="177800"/>
            <a:endParaRPr lang="az-Latn-AZ" sz="18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1755" marR="0">
              <a:lnSpc>
                <a:spcPts val="1860"/>
              </a:lnSpc>
              <a:buNone/>
            </a:pP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Buraxılış</a:t>
            </a:r>
            <a:r>
              <a:rPr lang="en-US" sz="1800" b="1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b="1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forması</a:t>
            </a:r>
            <a:r>
              <a:rPr lang="en-US" sz="1800" b="1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en-US" sz="1800" b="1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400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mq-lıq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60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kapsul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içlik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vərəqə</a:t>
            </a:r>
            <a:r>
              <a:rPr lang="en-US" sz="1800" spc="-15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birlikdə</a:t>
            </a:r>
            <a:r>
              <a:rPr lang="en-US" sz="1800" spc="-1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karton</a:t>
            </a:r>
            <a:r>
              <a:rPr lang="az-Latn-AZ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800" dirty="0" err="1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qablaşdırmada</a:t>
            </a:r>
            <a:r>
              <a:rPr lang="en-US" sz="18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71755" marR="0">
              <a:lnSpc>
                <a:spcPts val="1860"/>
              </a:lnSpc>
              <a:buNone/>
            </a:pP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1755">
              <a:lnSpc>
                <a:spcPts val="1860"/>
              </a:lnSpc>
            </a:pPr>
            <a:r>
              <a:rPr lang="az-Latn-AZ" sz="1800" b="1" kern="15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İstehsalçı</a:t>
            </a:r>
            <a:r>
              <a:rPr lang="en-US" sz="1800" b="1" kern="15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: “ Herba Flora” MMC, Az</a:t>
            </a:r>
            <a:r>
              <a:rPr lang="az-Latn-AZ" sz="1800" b="1" kern="15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ərbaycan</a:t>
            </a:r>
            <a:r>
              <a:rPr lang="en-US" sz="1800" b="1" kern="150" dirty="0">
                <a:latin typeface="Segoe UI" panose="020B0502040204020203" pitchFamily="34" charset="0"/>
                <a:ea typeface="SimSun" panose="02010600030101010101" pitchFamily="2" charset="-122"/>
                <a:cs typeface="Segoe UI" panose="020B0502040204020203" pitchFamily="34" charset="0"/>
              </a:rPr>
              <a:t>.</a:t>
            </a:r>
            <a:endParaRPr lang="az-Latn-AZ" sz="1800" b="1" kern="150" dirty="0">
              <a:effectLst/>
              <a:latin typeface="Segoe UI" panose="020B0502040204020203" pitchFamily="34" charset="0"/>
              <a:ea typeface="SimSun" panose="02010600030101010101" pitchFamily="2" charset="-122"/>
              <a:cs typeface="Segoe UI" panose="020B0502040204020203" pitchFamily="34" charset="0"/>
            </a:endParaRPr>
          </a:p>
          <a:p>
            <a:pPr marL="71755" marR="0">
              <a:lnSpc>
                <a:spcPts val="1860"/>
              </a:lnSpc>
              <a:buNone/>
            </a:pP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1755" marR="177800"/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1755" marR="1090295">
              <a:lnSpc>
                <a:spcPts val="1860"/>
              </a:lnSpc>
              <a:buNone/>
            </a:pPr>
            <a:endParaRPr lang="en-US" sz="1800" dirty="0"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93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561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Alida Ahadova</dc:creator>
  <cp:lastModifiedBy>Esmira Zeynalova</cp:lastModifiedBy>
  <cp:revision>4</cp:revision>
  <dcterms:created xsi:type="dcterms:W3CDTF">2025-05-12T09:50:37Z</dcterms:created>
  <dcterms:modified xsi:type="dcterms:W3CDTF">2025-05-14T11:33:15Z</dcterms:modified>
</cp:coreProperties>
</file>